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2"/>
  </p:notesMasterIdLst>
  <p:handoutMasterIdLst>
    <p:handoutMasterId r:id="rId33"/>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63" r:id="rId19"/>
    <p:sldId id="345" r:id="rId20"/>
    <p:sldId id="355" r:id="rId21"/>
    <p:sldId id="274" r:id="rId22"/>
    <p:sldId id="346" r:id="rId23"/>
    <p:sldId id="347" r:id="rId24"/>
    <p:sldId id="348" r:id="rId25"/>
    <p:sldId id="266" r:id="rId26"/>
    <p:sldId id="359" r:id="rId27"/>
    <p:sldId id="350" r:id="rId28"/>
    <p:sldId id="361" r:id="rId29"/>
    <p:sldId id="362" r:id="rId30"/>
    <p:sldId id="35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63"/>
            <p14:sldId id="345"/>
            <p14:sldId id="355"/>
            <p14:sldId id="274"/>
            <p14:sldId id="346"/>
            <p14:sldId id="347"/>
            <p14:sldId id="348"/>
            <p14:sldId id="266"/>
            <p14:sldId id="359"/>
            <p14:sldId id="350"/>
            <p14:sldId id="361"/>
            <p14:sldId id="362"/>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94" autoAdjust="0"/>
    <p:restoredTop sz="92467" autoAdjust="0"/>
  </p:normalViewPr>
  <p:slideViewPr>
    <p:cSldViewPr snapToGrid="0" snapToObjects="1">
      <p:cViewPr>
        <p:scale>
          <a:sx n="110" d="100"/>
          <a:sy n="110" d="100"/>
        </p:scale>
        <p:origin x="-712" y="-176"/>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6/8/16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6/8/16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295169" y="2972430"/>
            <a:ext cx="6267657" cy="5793719"/>
          </a:xfrm>
          <a:prstGeom prst="rect">
            <a:avLst/>
          </a:prstGeom>
          <a:noFill/>
          <a:ln>
            <a:noFill/>
          </a:ln>
        </p:spPr>
        <p:txBody>
          <a:bodyPr lIns="90550" tIns="90550" rIns="90550" bIns="9055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11" name="Shape 31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Cloud Ready: No mounting file systems!</a:t>
            </a:r>
          </a:p>
          <a:p>
            <a:pPr>
              <a:buClr>
                <a:schemeClr val="dk1"/>
              </a:buClr>
              <a:buSzPct val="25000"/>
            </a:pPr>
            <a:r>
              <a:rPr lang="en-US" sz="1100" baseline="0" dirty="0" smtClean="0">
                <a:solidFill>
                  <a:schemeClr val="dk1"/>
                </a:solidFill>
                <a:latin typeface="Verdana"/>
                <a:ea typeface="Verdana"/>
                <a:cs typeface="Verdana"/>
                <a:sym typeface="Verdana"/>
              </a:rPr>
              <a:t>Cloud Friendly: Scalable, platform provides HA</a:t>
            </a:r>
          </a:p>
          <a:p>
            <a:pPr>
              <a:buClr>
                <a:schemeClr val="dk1"/>
              </a:buClr>
              <a:buSzPct val="25000"/>
            </a:pPr>
            <a:r>
              <a:rPr lang="en-US" sz="1100" baseline="0" dirty="0" smtClean="0">
                <a:solidFill>
                  <a:schemeClr val="dk1"/>
                </a:solidFill>
                <a:latin typeface="Verdana"/>
                <a:ea typeface="Verdana"/>
                <a:cs typeface="Verdana"/>
                <a:sym typeface="Verdana"/>
              </a:rPr>
              <a:t>Cloud Resilient: Cloud Agnostic, Fault Tolerant</a:t>
            </a:r>
          </a:p>
          <a:p>
            <a:pPr>
              <a:buClr>
                <a:schemeClr val="dk1"/>
              </a:buClr>
              <a:buSzPct val="25000"/>
            </a:pPr>
            <a:r>
              <a:rPr lang="en-US" sz="1100" baseline="0" dirty="0" smtClean="0">
                <a:solidFill>
                  <a:schemeClr val="dk1"/>
                </a:solidFill>
                <a:latin typeface="Verdana"/>
                <a:ea typeface="Verdana"/>
                <a:cs typeface="Verdana"/>
                <a:sym typeface="Verdana"/>
              </a:rPr>
              <a:t>Cloud Native: </a:t>
            </a:r>
            <a:r>
              <a:rPr lang="en-US" sz="1100" baseline="0" dirty="0" err="1" smtClean="0">
                <a:solidFill>
                  <a:schemeClr val="dk1"/>
                </a:solidFill>
                <a:latin typeface="Verdana"/>
                <a:ea typeface="Verdana"/>
                <a:cs typeface="Verdana"/>
                <a:sym typeface="Verdana"/>
              </a:rPr>
              <a:t>microservices</a:t>
            </a:r>
            <a:r>
              <a:rPr lang="en-US" sz="1100" baseline="0" dirty="0" smtClean="0">
                <a:solidFill>
                  <a:schemeClr val="dk1"/>
                </a:solidFill>
                <a:latin typeface="Verdana"/>
                <a:ea typeface="Verdana"/>
                <a:cs typeface="Verdana"/>
                <a:sym typeface="Verdana"/>
              </a:rPr>
              <a:t> + API first</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endParaRPr lang="en-US" baseline="0" dirty="0" smtClean="0"/>
          </a:p>
          <a:p>
            <a:r>
              <a:rPr lang="en-US" baseline="0" dirty="0" smtClean="0"/>
              <a:t>John J. </a:t>
            </a:r>
            <a:r>
              <a:rPr lang="en-US" baseline="0" dirty="0" err="1" smtClean="0"/>
              <a:t>Legere</a:t>
            </a:r>
            <a:r>
              <a:rPr lang="en-US" baseline="0" dirty="0" smtClean="0"/>
              <a:t> is an American businessman who is the chief executive officer and president of T-Mobile</a:t>
            </a:r>
          </a:p>
          <a:p>
            <a:r>
              <a:rPr lang="en-US" baseline="0" dirty="0" smtClean="0"/>
              <a:t>Openly against Ads</a:t>
            </a:r>
          </a:p>
          <a:p>
            <a:r>
              <a:rPr lang="en-US" baseline="0" dirty="0" smtClean="0"/>
              <a:t>Pro IOT</a:t>
            </a:r>
          </a:p>
          <a:p>
            <a:r>
              <a:rPr lang="en-US" baseline="0" dirty="0" smtClean="0"/>
              <a:t>Admits mistakes – wants change</a:t>
            </a:r>
          </a:p>
          <a:p>
            <a:r>
              <a:rPr lang="en-US" baseline="0" dirty="0" smtClean="0"/>
              <a:t>Wants streaming!</a:t>
            </a:r>
          </a:p>
          <a:p>
            <a:r>
              <a:rPr lang="en-US" baseline="0" dirty="0" smtClean="0"/>
              <a:t>Wants Data to be replacement for </a:t>
            </a:r>
            <a:r>
              <a:rPr lang="en-US" baseline="0" dirty="0" err="1" smtClean="0"/>
              <a:t>Wifi</a:t>
            </a:r>
            <a:r>
              <a:rPr lang="en-US" baseline="0" dirty="0" smtClean="0"/>
              <a:t> – why not?</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emf"/><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9.jpe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emf"/><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6.png"/><Relationship Id="rId9" Type="http://schemas.openxmlformats.org/officeDocument/2006/relationships/image" Target="../media/image37.emf"/><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jpg"/><Relationship Id="rId14"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7.emf"/><Relationship Id="rId4" Type="http://schemas.openxmlformats.org/officeDocument/2006/relationships/image" Target="../media/image31.emf"/><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jpeg"/><Relationship Id="rId13" Type="http://schemas.openxmlformats.org/officeDocument/2006/relationships/image" Target="../media/image35.jpeg"/><Relationship Id="rId1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31.emf"/><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4.jpg"/><Relationship Id="rId5" Type="http://schemas.openxmlformats.org/officeDocument/2006/relationships/image" Target="../media/image62.png"/><Relationship Id="rId6" Type="http://schemas.openxmlformats.org/officeDocument/2006/relationships/image" Target="../media/image74.jpg"/><Relationship Id="rId7" Type="http://schemas.openxmlformats.org/officeDocument/2006/relationships/image" Target="../media/image75.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pic>
        <p:nvPicPr>
          <p:cNvPr id="9" name="Picture 8" descr="Walt-disney-symbo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7462" y="120668"/>
            <a:ext cx="1166838" cy="774664"/>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
        <p:nvSpPr>
          <p:cNvPr id="7" name="Title 6"/>
          <p:cNvSpPr>
            <a:spLocks noGrp="1"/>
          </p:cNvSpPr>
          <p:nvPr>
            <p:ph type="title"/>
          </p:nvPr>
        </p:nvSpPr>
        <p:spPr/>
        <p:txBody>
          <a:bodyPr/>
          <a:lstStyle/>
          <a:p>
            <a:r>
              <a:rPr lang="en-US" dirty="0" smtClean="0"/>
              <a:t>Trend Toward New Lightweight Architecture</a:t>
            </a:r>
            <a:endParaRPr lang="en-US" dirty="0"/>
          </a:p>
        </p:txBody>
      </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
        <p:nvSpPr>
          <p:cNvPr id="3" name="Title 2"/>
          <p:cNvSpPr>
            <a:spLocks noGrp="1"/>
          </p:cNvSpPr>
          <p:nvPr>
            <p:ph type="title"/>
          </p:nvPr>
        </p:nvSpPr>
        <p:spPr/>
        <p:txBody>
          <a:bodyPr/>
          <a:lstStyle/>
          <a:p>
            <a:r>
              <a:rPr lang="en-US" dirty="0" smtClean="0"/>
              <a:t>One-Size-Fits-All Methodologies are an Anti-Pattern to the Business</a:t>
            </a:r>
            <a:endParaRPr lang="en-US" dirty="0"/>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rgbClr val="FFFF00"/>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p:txBody>
          <a:bodyPr/>
          <a:lstStyle/>
          <a:p>
            <a:r>
              <a:rPr lang="en-US" dirty="0" smtClean="0"/>
              <a:t>Agile Disruptive Companies use Non-traditional, Modular Approaches to Software Systems</a:t>
            </a:r>
            <a:endParaRPr lang="en-US" dirty="0"/>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09074" y="1075736"/>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1" dirty="0" smtClean="0">
                <a:solidFill>
                  <a:srgbClr val="008774"/>
                </a:solidFill>
                <a:latin typeface="Arial"/>
                <a:cs typeface="Arial"/>
              </a:rPr>
              <a:t>However…</a:t>
            </a:r>
            <a:r>
              <a:rPr lang="en-US" sz="3200" b="1" dirty="0">
                <a:solidFill>
                  <a:srgbClr val="008774"/>
                </a:solidFill>
                <a:latin typeface="Arial"/>
                <a:cs typeface="Arial"/>
              </a:rPr>
              <a:t> </a:t>
            </a:r>
            <a:r>
              <a:rPr lang="en-US" sz="3200" b="1" dirty="0" err="1" smtClean="0">
                <a:solidFill>
                  <a:srgbClr val="008774"/>
                </a:solidFill>
                <a:latin typeface="Arial"/>
                <a:cs typeface="Arial"/>
              </a:rPr>
              <a:t>Microservices</a:t>
            </a:r>
            <a:r>
              <a:rPr lang="en-US" sz="3200" b="1" dirty="0" smtClean="0">
                <a:solidFill>
                  <a:srgbClr val="008774"/>
                </a:solidFill>
                <a:latin typeface="Arial"/>
                <a:cs typeface="Arial"/>
              </a:rPr>
              <a:t> are Hard</a:t>
            </a:r>
            <a:endParaRPr lang="en-US" sz="3200" b="1" dirty="0">
              <a:solidFill>
                <a:srgbClr val="008774"/>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57" name="Group 56"/>
          <p:cNvGrpSpPr/>
          <p:nvPr/>
        </p:nvGrpSpPr>
        <p:grpSpPr>
          <a:xfrm>
            <a:off x="2423691" y="4407508"/>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5"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8"/>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9"/>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0"/>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8"/>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12"/>
            <a:stretch>
              <a:fillRect/>
            </a:stretch>
          </p:blipFill>
          <p:spPr>
            <a:xfrm>
              <a:off x="8159360" y="1273866"/>
              <a:ext cx="419828" cy="419828"/>
            </a:xfrm>
            <a:prstGeom prst="rect">
              <a:avLst/>
            </a:prstGeom>
          </p:spPr>
        </p:pic>
        <p:pic>
          <p:nvPicPr>
            <p:cNvPr id="75" name="Picture 74"/>
            <p:cNvPicPr>
              <a:picLocks noChangeAspect="1"/>
            </p:cNvPicPr>
            <p:nvPr/>
          </p:nvPicPr>
          <p:blipFill>
            <a:blip r:embed="rId13"/>
            <a:stretch>
              <a:fillRect/>
            </a:stretch>
          </p:blipFill>
          <p:spPr>
            <a:xfrm>
              <a:off x="7656001" y="1258227"/>
              <a:ext cx="443194" cy="443194"/>
            </a:xfrm>
            <a:prstGeom prst="rect">
              <a:avLst/>
            </a:prstGeom>
          </p:spPr>
        </p:pic>
      </p:grpSp>
      <p:grpSp>
        <p:nvGrpSpPr>
          <p:cNvPr id="13" name="Group 12"/>
          <p:cNvGrpSpPr/>
          <p:nvPr/>
        </p:nvGrpSpPr>
        <p:grpSpPr>
          <a:xfrm>
            <a:off x="383354" y="2457648"/>
            <a:ext cx="8598035" cy="901455"/>
            <a:chOff x="371797" y="2244847"/>
            <a:chExt cx="8598035" cy="901455"/>
          </a:xfrm>
        </p:grpSpPr>
        <p:grpSp>
          <p:nvGrpSpPr>
            <p:cNvPr id="44" name="Group 43"/>
            <p:cNvGrpSpPr/>
            <p:nvPr/>
          </p:nvGrpSpPr>
          <p:grpSpPr>
            <a:xfrm>
              <a:off x="371797" y="2244847"/>
              <a:ext cx="8527296" cy="901455"/>
              <a:chOff x="371797" y="2176464"/>
              <a:chExt cx="8527296" cy="901455"/>
            </a:xfrm>
          </p:grpSpPr>
          <p:sp>
            <p:nvSpPr>
              <p:cNvPr id="16" name="TextBox 15"/>
              <p:cNvSpPr txBox="1"/>
              <p:nvPr/>
            </p:nvSpPr>
            <p:spPr>
              <a:xfrm>
                <a:off x="371797" y="2739365"/>
                <a:ext cx="1735671" cy="338554"/>
              </a:xfrm>
              <a:prstGeom prst="rect">
                <a:avLst/>
              </a:prstGeom>
              <a:noFill/>
            </p:spPr>
            <p:txBody>
              <a:bodyPr wrap="none" rtlCol="0">
                <a:spAutoFit/>
              </a:bodyPr>
              <a:lstStyle/>
              <a:p>
                <a:pPr algn="ctr" defTabSz="914400"/>
                <a:r>
                  <a:rPr lang="en-US" sz="1600" kern="0" dirty="0" err="1" smtClean="0">
                    <a:solidFill>
                      <a:srgbClr val="FFFFFF"/>
                    </a:solidFill>
                    <a:latin typeface="Arial"/>
                    <a:ea typeface="Arial"/>
                    <a:cs typeface="Arial"/>
                    <a:sym typeface="Arial"/>
                    <a:rtl val="0"/>
                  </a:rPr>
                  <a:t>PaaS</a:t>
                </a:r>
                <a:r>
                  <a:rPr lang="en-US" sz="1600" kern="0" dirty="0" smtClean="0">
                    <a:solidFill>
                      <a:srgbClr val="FFFFFF"/>
                    </a:solidFill>
                    <a:latin typeface="Arial"/>
                    <a:ea typeface="Arial"/>
                    <a:cs typeface="Arial"/>
                    <a:sym typeface="Arial"/>
                    <a:rtl val="0"/>
                  </a:rPr>
                  <a:t> </a:t>
                </a:r>
                <a:r>
                  <a:rPr lang="en-US" sz="1600" kern="0" dirty="0" err="1" smtClean="0">
                    <a:solidFill>
                      <a:srgbClr val="FFFFFF"/>
                    </a:solidFill>
                    <a:latin typeface="Arial"/>
                    <a:ea typeface="Arial"/>
                    <a:cs typeface="Arial"/>
                    <a:sym typeface="Arial"/>
                    <a:rtl val="0"/>
                  </a:rPr>
                  <a:t>Dev</a:t>
                </a:r>
                <a:r>
                  <a:rPr lang="en-US" sz="1600" kern="0" dirty="0" smtClean="0">
                    <a:solidFill>
                      <a:srgbClr val="FFFFFF"/>
                    </a:solidFill>
                    <a:latin typeface="Arial"/>
                    <a:ea typeface="Arial"/>
                    <a:cs typeface="Arial"/>
                    <a:sym typeface="Arial"/>
                    <a:rtl val="0"/>
                  </a:rPr>
                  <a:t> &amp;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9"/>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4"/>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5"/>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15</a:t>
            </a:fld>
            <a:endParaRPr lang="en-US" dirty="0"/>
          </a:p>
        </p:txBody>
      </p:sp>
    </p:spTree>
    <p:extLst>
      <p:ext uri="{BB962C8B-B14F-4D97-AF65-F5344CB8AC3E}">
        <p14:creationId xmlns:p14="http://schemas.microsoft.com/office/powerpoint/2010/main" val="318067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FFFF0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sz="3200" dirty="0"/>
              <a:t>Spring Cloud </a:t>
            </a:r>
            <a:r>
              <a:rPr lang="en-US" sz="3200" dirty="0" smtClean="0"/>
              <a:t>Services</a:t>
            </a:r>
            <a:r>
              <a:rPr lang="en-US" sz="3200" dirty="0"/>
              <a:t/>
            </a:r>
            <a:br>
              <a:rPr lang="en-US" sz="3200" dirty="0"/>
            </a:br>
            <a:endParaRPr lang="en-US" sz="3200" dirty="0"/>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a:t>
            </a:r>
            <a:r>
              <a:rPr lang="en-US" dirty="0" smtClean="0">
                <a:solidFill>
                  <a:schemeClr val="bg1"/>
                </a:solidFill>
              </a:rPr>
              <a:t>for</a:t>
            </a:r>
          </a:p>
          <a:p>
            <a:r>
              <a:rPr lang="en-US" dirty="0" smtClean="0">
                <a:solidFill>
                  <a:schemeClr val="bg1"/>
                </a:solidFill>
              </a:rPr>
              <a:t>cloud </a:t>
            </a:r>
            <a:r>
              <a:rPr lang="en-US" dirty="0">
                <a:solidFill>
                  <a:schemeClr val="bg1"/>
                </a:solidFill>
              </a:rPr>
              <a:t>native components, security and management.</a:t>
            </a:r>
          </a:p>
        </p:txBody>
      </p:sp>
      <p:pic>
        <p:nvPicPr>
          <p:cNvPr id="20" name="Picture 19"/>
          <p:cNvPicPr>
            <a:picLocks noChangeAspect="1"/>
          </p:cNvPicPr>
          <p:nvPr/>
        </p:nvPicPr>
        <p:blipFill>
          <a:blip r:embed="rId9"/>
          <a:stretch>
            <a:fillRect/>
          </a:stretch>
        </p:blipFill>
        <p:spPr>
          <a:xfrm>
            <a:off x="7383262" y="301271"/>
            <a:ext cx="1169255" cy="1169255"/>
          </a:xfrm>
          <a:prstGeom prst="rect">
            <a:avLst/>
          </a:prstGeom>
        </p:spPr>
      </p:pic>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FFFF0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ym typeface="Arial"/>
              </a:rPr>
              <a:t>Agenda</a:t>
            </a:r>
            <a:endParaRPr lang="en-US" sz="3200" b="0"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FFFF00"/>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rgbClr val="F79646"/>
                </a:solidFill>
              </a:rPr>
              <a:t>Cloud Native Platforms </a:t>
            </a:r>
            <a:r>
              <a:rPr lang="en-US" sz="2800" dirty="0">
                <a:solidFill>
                  <a:srgbClr val="F79646"/>
                </a:solidFill>
              </a:rPr>
              <a:t>P</a:t>
            </a:r>
            <a:r>
              <a:rPr lang="en-US" sz="2800" dirty="0" smtClean="0">
                <a:solidFill>
                  <a:srgbClr val="F79646"/>
                </a:solidFill>
              </a:rPr>
              <a:t>rovide the Outer Architecture</a:t>
            </a:r>
            <a:endParaRPr lang="en-US" sz="2800" dirty="0">
              <a:solidFill>
                <a:srgbClr val="F79646"/>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t>Ops Loop</a:t>
            </a:r>
            <a:endParaRPr lang="en-US" sz="3600" dirty="0"/>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dissolve">
                                      <p:cBhvr>
                                        <p:cTn id="7" dur="500"/>
                                        <p:tgtEl>
                                          <p:spTgt spid="3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dissolve">
                                      <p:cBhvr>
                                        <p:cTn id="11" dur="500"/>
                                        <p:tgtEl>
                                          <p:spTgt spid="34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dissolve">
                                      <p:cBhvr>
                                        <p:cTn id="15" dur="500"/>
                                        <p:tgtEl>
                                          <p:spTgt spid="34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46"/>
                                        </p:tgtEl>
                                        <p:attrNameLst>
                                          <p:attrName>style.visibility</p:attrName>
                                        </p:attrNameLst>
                                      </p:cBhvr>
                                      <p:to>
                                        <p:strVal val="visible"/>
                                      </p:to>
                                    </p:set>
                                    <p:animEffect transition="in" filter="dissolve">
                                      <p:cBhvr>
                                        <p:cTn id="19" dur="500"/>
                                        <p:tgtEl>
                                          <p:spTgt spid="346"/>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dissolve">
                                      <p:cBhvr>
                                        <p:cTn id="23" dur="5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48"/>
                                        </p:tgtEl>
                                        <p:attrNameLst>
                                          <p:attrName>style.visibility</p:attrName>
                                        </p:attrNameLst>
                                      </p:cBhvr>
                                      <p:to>
                                        <p:strVal val="visible"/>
                                      </p:to>
                                    </p:set>
                                    <p:animEffect transition="in" filter="dissolve">
                                      <p:cBhvr>
                                        <p:cTn id="28" dur="500"/>
                                        <p:tgtEl>
                                          <p:spTgt spid="348"/>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349"/>
                                        </p:tgtEl>
                                        <p:attrNameLst>
                                          <p:attrName>style.visibility</p:attrName>
                                        </p:attrNameLst>
                                      </p:cBhvr>
                                      <p:to>
                                        <p:strVal val="visible"/>
                                      </p:to>
                                    </p:set>
                                    <p:animEffect transition="in" filter="dissolve">
                                      <p:cBhvr>
                                        <p:cTn id="32" dur="500"/>
                                        <p:tgtEl>
                                          <p:spTgt spid="349"/>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350"/>
                                        </p:tgtEl>
                                        <p:attrNameLst>
                                          <p:attrName>style.visibility</p:attrName>
                                        </p:attrNameLst>
                                      </p:cBhvr>
                                      <p:to>
                                        <p:strVal val="visible"/>
                                      </p:to>
                                    </p:set>
                                    <p:animEffect transition="in" filter="dissolve">
                                      <p:cBhvr>
                                        <p:cTn id="36" dur="500"/>
                                        <p:tgtEl>
                                          <p:spTgt spid="350"/>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351"/>
                                        </p:tgtEl>
                                        <p:attrNameLst>
                                          <p:attrName>style.visibility</p:attrName>
                                        </p:attrNameLst>
                                      </p:cBhvr>
                                      <p:to>
                                        <p:strVal val="visible"/>
                                      </p:to>
                                    </p:set>
                                    <p:animEffect transition="in" filter="dissolve">
                                      <p:cBhvr>
                                        <p:cTn id="40" dur="500"/>
                                        <p:tgtEl>
                                          <p:spTgt spid="351"/>
                                        </p:tgtEl>
                                      </p:cBhvr>
                                    </p:animEffect>
                                  </p:childTnLst>
                                </p:cTn>
                              </p:par>
                            </p:childTnLst>
                          </p:cTn>
                        </p:par>
                        <p:par>
                          <p:cTn id="41" fill="hold">
                            <p:stCondLst>
                              <p:cond delay="2000"/>
                            </p:stCondLst>
                            <p:childTnLst>
                              <p:par>
                                <p:cTn id="42" presetID="9" presetClass="entr" presetSubtype="0" fill="hold" grpId="0" nodeType="afterEffect">
                                  <p:stCondLst>
                                    <p:cond delay="0"/>
                                  </p:stCondLst>
                                  <p:childTnLst>
                                    <p:set>
                                      <p:cBhvr>
                                        <p:cTn id="43" dur="1" fill="hold">
                                          <p:stCondLst>
                                            <p:cond delay="0"/>
                                          </p:stCondLst>
                                        </p:cTn>
                                        <p:tgtEl>
                                          <p:spTgt spid="352"/>
                                        </p:tgtEl>
                                        <p:attrNameLst>
                                          <p:attrName>style.visibility</p:attrName>
                                        </p:attrNameLst>
                                      </p:cBhvr>
                                      <p:to>
                                        <p:strVal val="visible"/>
                                      </p:to>
                                    </p:set>
                                    <p:animEffect transition="in" filter="dissolve">
                                      <p:cBhvr>
                                        <p:cTn id="44" dur="500"/>
                                        <p:tgtEl>
                                          <p:spTgt spid="352"/>
                                        </p:tgtEl>
                                      </p:cBhvr>
                                    </p:animEffect>
                                  </p:childTnLst>
                                </p:cTn>
                              </p:par>
                            </p:childTnLst>
                          </p:cTn>
                        </p:par>
                        <p:par>
                          <p:cTn id="45" fill="hold">
                            <p:stCondLst>
                              <p:cond delay="2500"/>
                            </p:stCondLst>
                            <p:childTnLst>
                              <p:par>
                                <p:cTn id="46" presetID="9" presetClass="entr" presetSubtype="0" fill="hold" grpId="0" nodeType="afterEffect">
                                  <p:stCondLst>
                                    <p:cond delay="0"/>
                                  </p:stCondLst>
                                  <p:childTnLst>
                                    <p:set>
                                      <p:cBhvr>
                                        <p:cTn id="47" dur="1" fill="hold">
                                          <p:stCondLst>
                                            <p:cond delay="0"/>
                                          </p:stCondLst>
                                        </p:cTn>
                                        <p:tgtEl>
                                          <p:spTgt spid="353"/>
                                        </p:tgtEl>
                                        <p:attrNameLst>
                                          <p:attrName>style.visibility</p:attrName>
                                        </p:attrNameLst>
                                      </p:cBhvr>
                                      <p:to>
                                        <p:strVal val="visible"/>
                                      </p:to>
                                    </p:set>
                                    <p:animEffect transition="in" filter="dissolve">
                                      <p:cBhvr>
                                        <p:cTn id="48" dur="500"/>
                                        <p:tgtEl>
                                          <p:spTgt spid="353"/>
                                        </p:tgtEl>
                                      </p:cBhvr>
                                    </p:animEffect>
                                  </p:childTnLst>
                                </p:cTn>
                              </p:par>
                            </p:childTnLst>
                          </p:cTn>
                        </p:par>
                        <p:par>
                          <p:cTn id="49" fill="hold">
                            <p:stCondLst>
                              <p:cond delay="3000"/>
                            </p:stCondLst>
                            <p:childTnLst>
                              <p:par>
                                <p:cTn id="50" presetID="9" presetClass="entr" presetSubtype="0" fill="hold" grpId="0" nodeType="afterEffect">
                                  <p:stCondLst>
                                    <p:cond delay="0"/>
                                  </p:stCondLst>
                                  <p:childTnLst>
                                    <p:set>
                                      <p:cBhvr>
                                        <p:cTn id="51" dur="1" fill="hold">
                                          <p:stCondLst>
                                            <p:cond delay="0"/>
                                          </p:stCondLst>
                                        </p:cTn>
                                        <p:tgtEl>
                                          <p:spTgt spid="354"/>
                                        </p:tgtEl>
                                        <p:attrNameLst>
                                          <p:attrName>style.visibility</p:attrName>
                                        </p:attrNameLst>
                                      </p:cBhvr>
                                      <p:to>
                                        <p:strVal val="visible"/>
                                      </p:to>
                                    </p:set>
                                    <p:animEffect transition="in" filter="dissolve">
                                      <p:cBhvr>
                                        <p:cTn id="52" dur="500"/>
                                        <p:tgtEl>
                                          <p:spTgt spid="354"/>
                                        </p:tgtEl>
                                      </p:cBhvr>
                                    </p:animEffect>
                                  </p:childTnLst>
                                </p:cTn>
                              </p:par>
                            </p:childTnLst>
                          </p:cTn>
                        </p:par>
                        <p:par>
                          <p:cTn id="53" fill="hold">
                            <p:stCondLst>
                              <p:cond delay="3500"/>
                            </p:stCondLst>
                            <p:childTnLst>
                              <p:par>
                                <p:cTn id="54" presetID="9" presetClass="entr" presetSubtype="0" fill="hold" grpId="0" nodeType="afterEffect">
                                  <p:stCondLst>
                                    <p:cond delay="0"/>
                                  </p:stCondLst>
                                  <p:childTnLst>
                                    <p:set>
                                      <p:cBhvr>
                                        <p:cTn id="55" dur="1" fill="hold">
                                          <p:stCondLst>
                                            <p:cond delay="0"/>
                                          </p:stCondLst>
                                        </p:cTn>
                                        <p:tgtEl>
                                          <p:spTgt spid="355"/>
                                        </p:tgtEl>
                                        <p:attrNameLst>
                                          <p:attrName>style.visibility</p:attrName>
                                        </p:attrNameLst>
                                      </p:cBhvr>
                                      <p:to>
                                        <p:strVal val="visible"/>
                                      </p:to>
                                    </p:set>
                                    <p:animEffect transition="in" filter="dissolve">
                                      <p:cBhvr>
                                        <p:cTn id="56"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Rectangle 1"/>
          <p:cNvSpPr/>
          <p:nvPr/>
        </p:nvSpPr>
        <p:spPr>
          <a:xfrm>
            <a:off x="3550895" y="2532505"/>
            <a:ext cx="988909" cy="67628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Shape 313"/>
          <p:cNvSpPr txBox="1">
            <a:spLocks noGrp="1"/>
          </p:cNvSpPr>
          <p:nvPr>
            <p:ph type="title"/>
          </p:nvPr>
        </p:nvSpPr>
        <p:spPr>
          <a:xfrm>
            <a:off x="366712" y="325437"/>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dirty="0">
                <a:solidFill>
                  <a:srgbClr val="008774"/>
                </a:solidFill>
                <a:latin typeface="Arial"/>
                <a:ea typeface="Arial"/>
                <a:cs typeface="Arial"/>
                <a:sym typeface="Arial"/>
              </a:rPr>
              <a:t>Application Lifecycle Management: CI/CD</a:t>
            </a:r>
            <a:br>
              <a:rPr lang="en-US" sz="3200" b="0" i="0" u="none" strike="noStrike" cap="none" dirty="0">
                <a:solidFill>
                  <a:srgbClr val="008774"/>
                </a:solidFill>
                <a:latin typeface="Arial"/>
                <a:ea typeface="Arial"/>
                <a:cs typeface="Arial"/>
                <a:sym typeface="Arial"/>
              </a:rPr>
            </a:br>
            <a:r>
              <a:rPr lang="en-US" sz="1800" b="0" i="0" u="none" strike="noStrike" cap="none" dirty="0">
                <a:solidFill>
                  <a:schemeClr val="bg1"/>
                </a:solidFill>
                <a:latin typeface="Arial"/>
                <a:ea typeface="Arial"/>
                <a:cs typeface="Arial"/>
                <a:sym typeface="Arial"/>
              </a:rPr>
              <a:t>Delivery High Quality Software, Faster and Continuously From Idea to Production</a:t>
            </a:r>
          </a:p>
        </p:txBody>
      </p:sp>
      <p:sp>
        <p:nvSpPr>
          <p:cNvPr id="314" name="Shape 314"/>
          <p:cNvSpPr/>
          <p:nvPr/>
        </p:nvSpPr>
        <p:spPr>
          <a:xfrm>
            <a:off x="537758" y="4200837"/>
            <a:ext cx="1270698" cy="8964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chemeClr val="accent6"/>
                </a:solidFill>
                <a:latin typeface="Calibri"/>
                <a:ea typeface="Calibri"/>
                <a:cs typeface="Calibri"/>
                <a:sym typeface="Calibri"/>
              </a:rPr>
              <a:t>Solution:</a:t>
            </a:r>
            <a:r>
              <a:rPr lang="en-US" sz="800" b="0" i="0" u="none" strike="noStrike" cap="none" dirty="0">
                <a:solidFill>
                  <a:schemeClr val="accent6"/>
                </a:solidFill>
                <a:latin typeface="Calibri"/>
                <a:ea typeface="Calibri"/>
                <a:cs typeface="Calibri"/>
                <a:sym typeface="Calibri"/>
              </a:rPr>
              <a:t> </a:t>
            </a:r>
            <a:r>
              <a:rPr lang="en-US" sz="800" b="0" i="0" u="none" strike="noStrike" cap="none" dirty="0">
                <a:solidFill>
                  <a:srgbClr val="FFFFFF"/>
                </a:solidFill>
                <a:latin typeface="Calibri"/>
                <a:ea typeface="Calibri"/>
                <a:cs typeface="Calibri"/>
                <a:sym typeface="Calibri"/>
              </a:rPr>
              <a:t>Distributed revision control and source code management. Collaborative software development</a:t>
            </a:r>
          </a:p>
        </p:txBody>
      </p:sp>
      <p:sp>
        <p:nvSpPr>
          <p:cNvPr id="315" name="Shape 315"/>
          <p:cNvSpPr/>
          <p:nvPr/>
        </p:nvSpPr>
        <p:spPr>
          <a:xfrm>
            <a:off x="1930275" y="4200837"/>
            <a:ext cx="1307592" cy="8964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Solution:</a:t>
            </a:r>
            <a:r>
              <a:rPr lang="en-US" sz="800" b="0" i="0" u="none" strike="noStrike" cap="none" dirty="0">
                <a:solidFill>
                  <a:srgbClr val="FFFFFF"/>
                </a:solidFill>
                <a:latin typeface="Calibri"/>
                <a:ea typeface="Calibri"/>
                <a:cs typeface="Calibri"/>
                <a:sym typeface="Calibri"/>
              </a:rPr>
              <a:t> Build and test software projects continuously and incrementally. Hundreds of compatible plugins</a:t>
            </a:r>
          </a:p>
        </p:txBody>
      </p:sp>
      <p:sp>
        <p:nvSpPr>
          <p:cNvPr id="316" name="Shape 316"/>
          <p:cNvSpPr/>
          <p:nvPr/>
        </p:nvSpPr>
        <p:spPr>
          <a:xfrm>
            <a:off x="3555555" y="4206128"/>
            <a:ext cx="1187824" cy="73265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Solution:</a:t>
            </a:r>
            <a:r>
              <a:rPr lang="en-US" sz="800" b="0" i="0" u="none" strike="noStrike" cap="none" dirty="0">
                <a:solidFill>
                  <a:srgbClr val="F79646"/>
                </a:solidFill>
                <a:latin typeface="Calibri"/>
                <a:ea typeface="Calibri"/>
                <a:cs typeface="Calibri"/>
                <a:sym typeface="Calibri"/>
              </a:rPr>
              <a:t> </a:t>
            </a:r>
            <a:r>
              <a:rPr lang="en-US" sz="800" b="0" i="0" u="none" strike="noStrike" cap="none" dirty="0">
                <a:solidFill>
                  <a:srgbClr val="FFFFFF"/>
                </a:solidFill>
                <a:latin typeface="Calibri"/>
                <a:ea typeface="Calibri"/>
                <a:cs typeface="Calibri"/>
                <a:sym typeface="Calibri"/>
              </a:rPr>
              <a:t>Share binaries and manage distributions. Manage artifact lifecycle. Avoid license violations</a:t>
            </a:r>
          </a:p>
        </p:txBody>
      </p:sp>
      <p:sp>
        <p:nvSpPr>
          <p:cNvPr id="317" name="Shape 317"/>
          <p:cNvSpPr/>
          <p:nvPr/>
        </p:nvSpPr>
        <p:spPr>
          <a:xfrm>
            <a:off x="4833469" y="3309466"/>
            <a:ext cx="3929528" cy="65526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0" i="0" u="none" strike="noStrike" cap="none" dirty="0">
                <a:solidFill>
                  <a:srgbClr val="F79646"/>
                </a:solidFill>
                <a:latin typeface="Calibri"/>
                <a:ea typeface="Calibri"/>
                <a:cs typeface="Calibri"/>
                <a:sym typeface="Calibri"/>
              </a:rPr>
              <a:t>Develop, test, QA and production on the same platform</a:t>
            </a:r>
            <a:r>
              <a:rPr lang="en-US" sz="800" b="0" i="0" u="none" strike="noStrike" cap="none" dirty="0">
                <a:solidFill>
                  <a:srgbClr val="FFFFFF"/>
                </a:solidFill>
                <a:latin typeface="Calibri"/>
                <a:ea typeface="Calibri"/>
                <a:cs typeface="Calibri"/>
                <a:sym typeface="Calibri"/>
              </a:rPr>
              <a:t>. Simple, developer friendly commands and APIs. Operational benefits for every app. Built-in ecosystem services. Deploy, operate and scale on any IAAS</a:t>
            </a:r>
          </a:p>
          <a:p>
            <a:pPr marL="0" marR="0" lvl="0" indent="0" algn="ctr" rtl="0">
              <a:lnSpc>
                <a:spcPct val="100000"/>
              </a:lnSpc>
              <a:spcBef>
                <a:spcPts val="0"/>
              </a:spcBef>
              <a:spcAft>
                <a:spcPts val="0"/>
              </a:spcAft>
              <a:buClr>
                <a:srgbClr val="000000"/>
              </a:buClr>
              <a:buFont typeface="Arial"/>
              <a:buNone/>
            </a:pPr>
            <a:endParaRPr sz="800" b="0" i="0" u="none" strike="noStrike" cap="none" dirty="0">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Arial"/>
              <a:buNone/>
            </a:pPr>
            <a:endParaRPr sz="800" b="0" i="0" u="none" strike="noStrike" cap="none" dirty="0">
              <a:solidFill>
                <a:srgbClr val="FFFFFF"/>
              </a:solidFill>
              <a:latin typeface="Calibri"/>
              <a:ea typeface="Calibri"/>
              <a:cs typeface="Calibri"/>
              <a:sym typeface="Calibri"/>
            </a:endParaRPr>
          </a:p>
        </p:txBody>
      </p:sp>
      <p:sp>
        <p:nvSpPr>
          <p:cNvPr id="318" name="Shape 318"/>
          <p:cNvSpPr/>
          <p:nvPr/>
        </p:nvSpPr>
        <p:spPr>
          <a:xfrm>
            <a:off x="567764" y="1180341"/>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AUTOMATION.</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Integrate tools and automate processes from testing to builds and deployment</a:t>
            </a:r>
          </a:p>
        </p:txBody>
      </p:sp>
      <p:sp>
        <p:nvSpPr>
          <p:cNvPr id="319" name="Shape 319"/>
          <p:cNvSpPr/>
          <p:nvPr/>
        </p:nvSpPr>
        <p:spPr>
          <a:xfrm>
            <a:off x="2633133"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SPEED.</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Release more frequently with smaller bits will reduce complexity and improve time-to-market</a:t>
            </a:r>
          </a:p>
        </p:txBody>
      </p:sp>
      <p:sp>
        <p:nvSpPr>
          <p:cNvPr id="320" name="Shape 320"/>
          <p:cNvSpPr/>
          <p:nvPr/>
        </p:nvSpPr>
        <p:spPr>
          <a:xfrm>
            <a:off x="4698503"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QUALITY.</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Reduce feedback loop using test-driven development to surface problems sooner and be responsive</a:t>
            </a:r>
          </a:p>
        </p:txBody>
      </p:sp>
      <p:sp>
        <p:nvSpPr>
          <p:cNvPr id="321" name="Shape 321"/>
          <p:cNvSpPr/>
          <p:nvPr/>
        </p:nvSpPr>
        <p:spPr>
          <a:xfrm>
            <a:off x="6763871" y="118332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1F497D"/>
              </a:buClr>
              <a:buSzPct val="25000"/>
              <a:buFont typeface="Arial"/>
              <a:buNone/>
            </a:pPr>
            <a:r>
              <a:rPr lang="en-US" sz="800" b="1" i="0" u="none" strike="noStrike" cap="none">
                <a:solidFill>
                  <a:srgbClr val="1F497D"/>
                </a:solidFill>
                <a:latin typeface="Arial"/>
                <a:ea typeface="Arial"/>
                <a:cs typeface="Arial"/>
                <a:sym typeface="Arial"/>
              </a:rPr>
              <a:t>AGILITY.</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Push updates on regular basis with no downtime to improve customer experience and time to market</a:t>
            </a:r>
          </a:p>
        </p:txBody>
      </p:sp>
      <p:grpSp>
        <p:nvGrpSpPr>
          <p:cNvPr id="322" name="Shape 322"/>
          <p:cNvGrpSpPr/>
          <p:nvPr/>
        </p:nvGrpSpPr>
        <p:grpSpPr>
          <a:xfrm>
            <a:off x="257440" y="1830276"/>
            <a:ext cx="8811872" cy="1439459"/>
            <a:chOff x="257440" y="2286007"/>
            <a:chExt cx="8811872" cy="1439459"/>
          </a:xfrm>
        </p:grpSpPr>
        <p:sp>
          <p:nvSpPr>
            <p:cNvPr id="323" name="Shape 323"/>
            <p:cNvSpPr/>
            <p:nvPr/>
          </p:nvSpPr>
          <p:spPr>
            <a:xfrm>
              <a:off x="537900" y="2397366"/>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Commit Code Change</a:t>
              </a:r>
            </a:p>
          </p:txBody>
        </p:sp>
        <p:sp>
          <p:nvSpPr>
            <p:cNvPr id="324" name="Shape 324"/>
            <p:cNvSpPr/>
            <p:nvPr/>
          </p:nvSpPr>
          <p:spPr>
            <a:xfrm>
              <a:off x="1798250"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Automate Build &amp; Test</a:t>
              </a:r>
            </a:p>
            <a:p>
              <a:pPr marL="0" marR="0" lvl="0" indent="0" algn="ctr" rtl="0">
                <a:lnSpc>
                  <a:spcPct val="100000"/>
                </a:lnSpc>
                <a:spcBef>
                  <a:spcPts val="0"/>
                </a:spcBef>
                <a:spcAft>
                  <a:spcPts val="0"/>
                </a:spcAft>
                <a:buClr>
                  <a:srgbClr val="FFFFFF"/>
                </a:buClr>
                <a:buSzPct val="25000"/>
                <a:buFont typeface="Arial"/>
                <a:buNone/>
              </a:pPr>
              <a:r>
                <a:rPr lang="en-US" sz="700" b="0" i="0" u="none" strike="noStrike" cap="none">
                  <a:solidFill>
                    <a:srgbClr val="FFFFFF"/>
                  </a:solidFill>
                  <a:latin typeface="Arial"/>
                  <a:ea typeface="Arial"/>
                  <a:cs typeface="Arial"/>
                  <a:sym typeface="Arial"/>
                </a:rPr>
                <a:t>(Unit Test, Static Code Analysis)</a:t>
              </a:r>
            </a:p>
          </p:txBody>
        </p:sp>
        <p:sp>
          <p:nvSpPr>
            <p:cNvPr id="325" name="Shape 325"/>
            <p:cNvSpPr/>
            <p:nvPr/>
          </p:nvSpPr>
          <p:spPr>
            <a:xfrm>
              <a:off x="3185333"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1" i="0" u="none" strike="noStrike" cap="none">
                  <a:solidFill>
                    <a:srgbClr val="FFFFFF"/>
                  </a:solidFill>
                  <a:latin typeface="Arial"/>
                  <a:ea typeface="Arial"/>
                  <a:cs typeface="Arial"/>
                  <a:sym typeface="Arial"/>
                </a:rPr>
                <a:t>Store Binaries &amp; Build Artifacts</a:t>
              </a:r>
            </a:p>
          </p:txBody>
        </p:sp>
        <p:sp>
          <p:nvSpPr>
            <p:cNvPr id="326" name="Shape 326"/>
            <p:cNvSpPr/>
            <p:nvPr/>
          </p:nvSpPr>
          <p:spPr>
            <a:xfrm>
              <a:off x="4572421"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chemeClr val="bg1"/>
                  </a:solidFill>
                  <a:latin typeface="Arial"/>
                  <a:ea typeface="Arial"/>
                  <a:cs typeface="Arial"/>
                  <a:sym typeface="Arial"/>
                </a:rPr>
                <a:t>Automated Integration Testing</a:t>
              </a:r>
            </a:p>
          </p:txBody>
        </p:sp>
        <p:sp>
          <p:nvSpPr>
            <p:cNvPr id="327" name="Shape 327"/>
            <p:cNvSpPr/>
            <p:nvPr/>
          </p:nvSpPr>
          <p:spPr>
            <a:xfrm>
              <a:off x="5959507" y="2398066"/>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rgbClr val="FFFFFF"/>
                  </a:solidFill>
                  <a:latin typeface="Arial"/>
                  <a:ea typeface="Arial"/>
                  <a:cs typeface="Arial"/>
                  <a:sym typeface="Arial"/>
                </a:rPr>
                <a:t>Acceptance, Performance &amp; Load</a:t>
              </a:r>
            </a:p>
          </p:txBody>
        </p:sp>
        <p:sp>
          <p:nvSpPr>
            <p:cNvPr id="328" name="Shape 328"/>
            <p:cNvSpPr/>
            <p:nvPr/>
          </p:nvSpPr>
          <p:spPr>
            <a:xfrm>
              <a:off x="7346592" y="2398066"/>
              <a:ext cx="1722720"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A5A5A5"/>
                </a:buClr>
                <a:buSzPct val="25000"/>
                <a:buFont typeface="Arial"/>
                <a:buNone/>
              </a:pPr>
              <a:r>
                <a:rPr lang="en-US" sz="1000" b="1" i="0" u="none" strike="noStrike" cap="none" dirty="0">
                  <a:solidFill>
                    <a:srgbClr val="FFFFFF"/>
                  </a:solidFill>
                  <a:latin typeface="Arial"/>
                  <a:ea typeface="Arial"/>
                  <a:cs typeface="Arial"/>
                  <a:sym typeface="Arial"/>
                </a:rPr>
                <a:t>Zero Downtime Upgrade to Production</a:t>
              </a:r>
            </a:p>
          </p:txBody>
        </p:sp>
        <p:pic>
          <p:nvPicPr>
            <p:cNvPr id="329" name="Shape 329"/>
            <p:cNvPicPr preferRelativeResize="0"/>
            <p:nvPr/>
          </p:nvPicPr>
          <p:blipFill rotWithShape="1">
            <a:blip r:embed="rId3">
              <a:alphaModFix/>
            </a:blip>
            <a:srcRect/>
            <a:stretch/>
          </p:blipFill>
          <p:spPr>
            <a:xfrm>
              <a:off x="7954303" y="2977216"/>
              <a:ext cx="606986" cy="606986"/>
            </a:xfrm>
            <a:prstGeom prst="rect">
              <a:avLst/>
            </a:prstGeom>
            <a:solidFill>
              <a:srgbClr val="FFFFFF"/>
            </a:solidFill>
            <a:ln>
              <a:noFill/>
            </a:ln>
          </p:spPr>
        </p:pic>
        <p:pic>
          <p:nvPicPr>
            <p:cNvPr id="330" name="Shape 330"/>
            <p:cNvPicPr preferRelativeResize="0"/>
            <p:nvPr/>
          </p:nvPicPr>
          <p:blipFill rotWithShape="1">
            <a:blip r:embed="rId3">
              <a:alphaModFix/>
            </a:blip>
            <a:srcRect/>
            <a:stretch/>
          </p:blipFill>
          <p:spPr>
            <a:xfrm>
              <a:off x="6475128" y="2977216"/>
              <a:ext cx="606986" cy="606986"/>
            </a:xfrm>
            <a:prstGeom prst="rect">
              <a:avLst/>
            </a:prstGeom>
            <a:solidFill>
              <a:srgbClr val="FFFFFF"/>
            </a:solidFill>
            <a:ln>
              <a:noFill/>
            </a:ln>
          </p:spPr>
        </p:pic>
        <p:pic>
          <p:nvPicPr>
            <p:cNvPr id="331" name="Shape 331"/>
            <p:cNvPicPr preferRelativeResize="0"/>
            <p:nvPr/>
          </p:nvPicPr>
          <p:blipFill rotWithShape="1">
            <a:blip r:embed="rId3">
              <a:alphaModFix/>
            </a:blip>
            <a:srcRect/>
            <a:stretch/>
          </p:blipFill>
          <p:spPr>
            <a:xfrm>
              <a:off x="5100539" y="2977216"/>
              <a:ext cx="606986" cy="606986"/>
            </a:xfrm>
            <a:prstGeom prst="rect">
              <a:avLst/>
            </a:prstGeom>
            <a:solidFill>
              <a:srgbClr val="FFFFFF"/>
            </a:solidFill>
            <a:ln>
              <a:noFill/>
            </a:ln>
          </p:spPr>
        </p:pic>
        <p:pic>
          <p:nvPicPr>
            <p:cNvPr id="332" name="Shape 332"/>
            <p:cNvPicPr preferRelativeResize="0"/>
            <p:nvPr/>
          </p:nvPicPr>
          <p:blipFill rotWithShape="1">
            <a:blip r:embed="rId4">
              <a:alphaModFix/>
            </a:blip>
            <a:srcRect/>
            <a:stretch/>
          </p:blipFill>
          <p:spPr>
            <a:xfrm>
              <a:off x="3555555" y="3467898"/>
              <a:ext cx="984250" cy="185600"/>
            </a:xfrm>
            <a:prstGeom prst="rect">
              <a:avLst/>
            </a:prstGeom>
            <a:noFill/>
            <a:ln>
              <a:noFill/>
            </a:ln>
          </p:spPr>
        </p:pic>
        <p:sp>
          <p:nvSpPr>
            <p:cNvPr id="333" name="Shape 333"/>
            <p:cNvSpPr txBox="1"/>
            <p:nvPr/>
          </p:nvSpPr>
          <p:spPr>
            <a:xfrm rot="-5400000">
              <a:off x="7469" y="2535978"/>
              <a:ext cx="776939"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Arial"/>
                <a:buNone/>
              </a:pPr>
              <a:r>
                <a:rPr lang="en-US" sz="600" b="1" i="0" u="none" strike="noStrike" cap="none" dirty="0">
                  <a:solidFill>
                    <a:srgbClr val="F79646"/>
                  </a:solidFill>
                  <a:latin typeface="Arial"/>
                  <a:ea typeface="Arial"/>
                  <a:cs typeface="Arial"/>
                  <a:sym typeface="Arial"/>
                </a:rPr>
                <a:t>Build Pipeline Operations</a:t>
              </a:r>
            </a:p>
          </p:txBody>
        </p:sp>
        <p:sp>
          <p:nvSpPr>
            <p:cNvPr id="334" name="Shape 334"/>
            <p:cNvSpPr txBox="1"/>
            <p:nvPr/>
          </p:nvSpPr>
          <p:spPr>
            <a:xfrm rot="-5400000">
              <a:off x="53635" y="3137958"/>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600" b="1" i="0" u="none" strike="noStrike" cap="none" dirty="0">
                  <a:solidFill>
                    <a:srgbClr val="F79646"/>
                  </a:solidFill>
                  <a:latin typeface="Arial"/>
                  <a:ea typeface="Arial"/>
                  <a:cs typeface="Arial"/>
                  <a:sym typeface="Arial"/>
                </a:rPr>
                <a:t>Tool Chain</a:t>
              </a:r>
            </a:p>
          </p:txBody>
        </p:sp>
        <p:sp>
          <p:nvSpPr>
            <p:cNvPr id="335" name="Shape 335"/>
            <p:cNvSpPr txBox="1"/>
            <p:nvPr/>
          </p:nvSpPr>
          <p:spPr>
            <a:xfrm>
              <a:off x="788743" y="3492066"/>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000" b="1" i="0" u="none" strike="noStrike" cap="none" dirty="0" err="1">
                  <a:solidFill>
                    <a:srgbClr val="FFFFFF"/>
                  </a:solidFill>
                  <a:latin typeface="Calibri"/>
                  <a:ea typeface="Calibri"/>
                  <a:cs typeface="Calibri"/>
                  <a:sym typeface="Calibri"/>
                </a:rPr>
                <a:t>Gitlab</a:t>
              </a:r>
              <a:endParaRPr lang="en-US" sz="1000" b="1" i="0" u="none" strike="noStrike" cap="none" dirty="0">
                <a:solidFill>
                  <a:srgbClr val="FFFFFF"/>
                </a:solidFill>
                <a:latin typeface="Calibri"/>
                <a:ea typeface="Calibri"/>
                <a:cs typeface="Calibri"/>
                <a:sym typeface="Calibri"/>
              </a:endParaRPr>
            </a:p>
          </p:txBody>
        </p:sp>
        <p:sp>
          <p:nvSpPr>
            <p:cNvPr id="336" name="Shape 336"/>
            <p:cNvSpPr txBox="1"/>
            <p:nvPr/>
          </p:nvSpPr>
          <p:spPr>
            <a:xfrm>
              <a:off x="2181259" y="3492066"/>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000" b="1" i="0" u="none" strike="noStrike" cap="none" dirty="0">
                  <a:solidFill>
                    <a:srgbClr val="FFFFFF"/>
                  </a:solidFill>
                  <a:latin typeface="Calibri"/>
                  <a:ea typeface="Calibri"/>
                  <a:cs typeface="Calibri"/>
                  <a:sym typeface="Calibri"/>
                </a:rPr>
                <a:t>Jenkins</a:t>
              </a:r>
            </a:p>
          </p:txBody>
        </p:sp>
        <p:sp>
          <p:nvSpPr>
            <p:cNvPr id="337" name="Shape 337"/>
            <p:cNvSpPr txBox="1"/>
            <p:nvPr/>
          </p:nvSpPr>
          <p:spPr>
            <a:xfrm>
              <a:off x="5000662" y="3540800"/>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Development</a:t>
              </a:r>
            </a:p>
          </p:txBody>
        </p:sp>
        <p:sp>
          <p:nvSpPr>
            <p:cNvPr id="338" name="Shape 338"/>
            <p:cNvSpPr txBox="1"/>
            <p:nvPr/>
          </p:nvSpPr>
          <p:spPr>
            <a:xfrm>
              <a:off x="6237941" y="3540800"/>
              <a:ext cx="1105645"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Test + UAT + Staging</a:t>
              </a:r>
            </a:p>
          </p:txBody>
        </p:sp>
        <p:sp>
          <p:nvSpPr>
            <p:cNvPr id="339" name="Shape 339"/>
            <p:cNvSpPr txBox="1"/>
            <p:nvPr/>
          </p:nvSpPr>
          <p:spPr>
            <a:xfrm>
              <a:off x="7839485" y="3540800"/>
              <a:ext cx="776939" cy="18466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800" b="1" i="0" u="none" strike="noStrike" cap="none" dirty="0">
                  <a:solidFill>
                    <a:srgbClr val="FFFFFF"/>
                  </a:solidFill>
                  <a:latin typeface="Calibri"/>
                  <a:ea typeface="Calibri"/>
                  <a:cs typeface="Calibri"/>
                  <a:sym typeface="Calibri"/>
                </a:rPr>
                <a:t>Production</a:t>
              </a:r>
            </a:p>
          </p:txBody>
        </p:sp>
      </p:grpSp>
      <p:pic>
        <p:nvPicPr>
          <p:cNvPr id="340" name="Shape 340"/>
          <p:cNvPicPr preferRelativeResize="0"/>
          <p:nvPr/>
        </p:nvPicPr>
        <p:blipFill rotWithShape="1">
          <a:blip r:embed="rId5">
            <a:alphaModFix/>
          </a:blip>
          <a:srcRect l="18487" r="17017"/>
          <a:stretch/>
        </p:blipFill>
        <p:spPr>
          <a:xfrm>
            <a:off x="911412" y="2532505"/>
            <a:ext cx="515470" cy="513790"/>
          </a:xfrm>
          <a:prstGeom prst="rect">
            <a:avLst/>
          </a:prstGeom>
          <a:noFill/>
          <a:ln>
            <a:noFill/>
          </a:ln>
        </p:spPr>
      </p:pic>
      <p:pic>
        <p:nvPicPr>
          <p:cNvPr id="341" name="Shape 341"/>
          <p:cNvPicPr preferRelativeResize="0"/>
          <p:nvPr/>
        </p:nvPicPr>
        <p:blipFill rotWithShape="1">
          <a:blip r:embed="rId6">
            <a:alphaModFix/>
          </a:blip>
          <a:srcRect/>
          <a:stretch/>
        </p:blipFill>
        <p:spPr>
          <a:xfrm>
            <a:off x="3788532" y="2534742"/>
            <a:ext cx="490444" cy="467632"/>
          </a:xfrm>
          <a:prstGeom prst="rect">
            <a:avLst/>
          </a:prstGeom>
          <a:noFill/>
          <a:ln>
            <a:noFill/>
          </a:ln>
        </p:spPr>
      </p:pic>
      <p:pic>
        <p:nvPicPr>
          <p:cNvPr id="342" name="Shape 342"/>
          <p:cNvPicPr preferRelativeResize="0"/>
          <p:nvPr/>
        </p:nvPicPr>
        <p:blipFill rotWithShape="1">
          <a:blip r:embed="rId7">
            <a:alphaModFix/>
          </a:blip>
          <a:srcRect/>
          <a:stretch/>
        </p:blipFill>
        <p:spPr>
          <a:xfrm>
            <a:off x="1999875" y="2534742"/>
            <a:ext cx="1078005" cy="462002"/>
          </a:xfrm>
          <a:prstGeom prst="rect">
            <a:avLst/>
          </a:prstGeom>
          <a:solidFill>
            <a:srgbClr val="FFFFFF"/>
          </a:solidFill>
          <a:ln>
            <a:noFill/>
          </a:ln>
        </p:spPr>
      </p:pic>
      <p:sp>
        <p:nvSpPr>
          <p:cNvPr id="343" name="Shape 343"/>
          <p:cNvSpPr txBox="1"/>
          <p:nvPr/>
        </p:nvSpPr>
        <p:spPr>
          <a:xfrm>
            <a:off x="530543" y="3321850"/>
            <a:ext cx="1277912" cy="707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Customers want to use </a:t>
            </a:r>
            <a:r>
              <a:rPr lang="en-US" sz="800" b="0" i="0" u="none" strike="noStrike" cap="none" dirty="0" err="1">
                <a:solidFill>
                  <a:srgbClr val="FFFFFF"/>
                </a:solidFill>
                <a:latin typeface="Calibri"/>
                <a:ea typeface="Calibri"/>
                <a:cs typeface="Calibri"/>
                <a:sym typeface="Calibri"/>
              </a:rPr>
              <a:t>Git</a:t>
            </a:r>
            <a:r>
              <a:rPr lang="en-US" sz="800" b="0" i="0" u="none" strike="noStrike" cap="none" dirty="0">
                <a:solidFill>
                  <a:srgbClr val="FFFFFF"/>
                </a:solidFill>
                <a:latin typeface="Calibri"/>
                <a:ea typeface="Calibri"/>
                <a:cs typeface="Calibri"/>
                <a:sym typeface="Calibri"/>
              </a:rPr>
              <a:t> distributed source code control system, yet maintain on-premise control of it</a:t>
            </a:r>
          </a:p>
        </p:txBody>
      </p:sp>
      <p:sp>
        <p:nvSpPr>
          <p:cNvPr id="344" name="Shape 344"/>
          <p:cNvSpPr txBox="1"/>
          <p:nvPr/>
        </p:nvSpPr>
        <p:spPr>
          <a:xfrm>
            <a:off x="1959955" y="3321850"/>
            <a:ext cx="1479070" cy="83099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Current application delivery pipeline is manual and error-prone, and lacks automation, scale, speed, transparency, compliance and reliability.</a:t>
            </a:r>
          </a:p>
        </p:txBody>
      </p:sp>
      <p:sp>
        <p:nvSpPr>
          <p:cNvPr id="345" name="Shape 345"/>
          <p:cNvSpPr txBox="1"/>
          <p:nvPr/>
        </p:nvSpPr>
        <p:spPr>
          <a:xfrm>
            <a:off x="3555555" y="3321850"/>
            <a:ext cx="1445105" cy="83099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800" b="1" i="0" u="none" strike="noStrike" cap="none" dirty="0">
                <a:solidFill>
                  <a:srgbClr val="F79646"/>
                </a:solidFill>
                <a:latin typeface="Calibri"/>
                <a:ea typeface="Calibri"/>
                <a:cs typeface="Calibri"/>
                <a:sym typeface="Calibri"/>
              </a:rPr>
              <a:t>Problem: </a:t>
            </a:r>
            <a:r>
              <a:rPr lang="en-US" sz="800" b="0" i="0" u="none" strike="noStrike" cap="none" dirty="0">
                <a:solidFill>
                  <a:srgbClr val="FFFFFF"/>
                </a:solidFill>
                <a:latin typeface="Calibri"/>
                <a:ea typeface="Calibri"/>
                <a:cs typeface="Calibri"/>
                <a:sym typeface="Calibri"/>
              </a:rPr>
              <a:t>Development requires management of binary artifacts to incorporate 3rd party components and track application binary artifacts</a:t>
            </a:r>
          </a:p>
        </p:txBody>
      </p:sp>
      <p:cxnSp>
        <p:nvCxnSpPr>
          <p:cNvPr id="346" name="Shape 346"/>
          <p:cNvCxnSpPr/>
          <p:nvPr/>
        </p:nvCxnSpPr>
        <p:spPr>
          <a:xfrm>
            <a:off x="3439026" y="3576528"/>
            <a:ext cx="7356" cy="1152638"/>
          </a:xfrm>
          <a:prstGeom prst="straightConnector1">
            <a:avLst/>
          </a:prstGeom>
          <a:noFill/>
          <a:ln w="12700" cap="flat" cmpd="sng">
            <a:solidFill>
              <a:srgbClr val="008774"/>
            </a:solidFill>
            <a:prstDash val="solid"/>
            <a:round/>
            <a:headEnd type="none" w="med" len="med"/>
            <a:tailEnd type="none" w="med" len="med"/>
          </a:ln>
        </p:spPr>
      </p:cxnSp>
      <p:cxnSp>
        <p:nvCxnSpPr>
          <p:cNvPr id="347" name="Shape 347"/>
          <p:cNvCxnSpPr/>
          <p:nvPr/>
        </p:nvCxnSpPr>
        <p:spPr>
          <a:xfrm>
            <a:off x="1798250" y="3576528"/>
            <a:ext cx="7356" cy="1152638"/>
          </a:xfrm>
          <a:prstGeom prst="straightConnector1">
            <a:avLst/>
          </a:prstGeom>
          <a:noFill/>
          <a:ln w="12700" cap="flat" cmpd="sng">
            <a:solidFill>
              <a:srgbClr val="008774"/>
            </a:solidFill>
            <a:prstDash val="solid"/>
            <a:round/>
            <a:headEnd type="none" w="med" len="med"/>
            <a:tailEnd type="none" w="med" len="med"/>
          </a:ln>
        </p:spPr>
      </p:cxnSp>
    </p:spTree>
    <p:extLst>
      <p:ext uri="{BB962C8B-B14F-4D97-AF65-F5344CB8AC3E}">
        <p14:creationId xmlns:p14="http://schemas.microsoft.com/office/powerpoint/2010/main" val="2871032313"/>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dirty="0" smtClean="0">
                <a:sym typeface="Helvetica Neue"/>
              </a:rPr>
              <a:t>Find your Spot on the </a:t>
            </a:r>
            <a:r>
              <a:rPr lang="en-US" dirty="0" smtClean="0">
                <a:sym typeface="Helvetica Neue"/>
              </a:rPr>
              <a:t>Cloud </a:t>
            </a:r>
            <a:r>
              <a:rPr lang="en-US" dirty="0" smtClean="0">
                <a:sym typeface="Helvetica Neue"/>
              </a:rPr>
              <a:t>Native Maturity Model</a:t>
            </a:r>
            <a:endParaRPr lang="en-US" dirty="0">
              <a:sym typeface="Helvetica Neue"/>
            </a:endParaRPr>
          </a:p>
        </p:txBody>
      </p:sp>
      <p:grpSp>
        <p:nvGrpSpPr>
          <p:cNvPr id="6" name="Group 5"/>
          <p:cNvGrpSpPr/>
          <p:nvPr/>
        </p:nvGrpSpPr>
        <p:grpSpPr>
          <a:xfrm>
            <a:off x="1252610" y="757835"/>
            <a:ext cx="6642568" cy="952520"/>
            <a:chOff x="1252610" y="757835"/>
            <a:chExt cx="6642568" cy="952520"/>
          </a:xfrm>
        </p:grpSpPr>
        <p:sp>
          <p:nvSpPr>
            <p:cNvPr id="9" name="Shape 637"/>
            <p:cNvSpPr/>
            <p:nvPr/>
          </p:nvSpPr>
          <p:spPr>
            <a:xfrm>
              <a:off x="3527787" y="798356"/>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gr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grpSp>
        <p:nvGrpSpPr>
          <p:cNvPr id="5" name="Group 4"/>
          <p:cNvGrpSpPr/>
          <p:nvPr/>
        </p:nvGrpSpPr>
        <p:grpSpPr>
          <a:xfrm>
            <a:off x="1274389" y="1783344"/>
            <a:ext cx="6701087" cy="1078798"/>
            <a:chOff x="1274389" y="1783344"/>
            <a:chExt cx="6701087" cy="1078798"/>
          </a:xfrm>
        </p:grpSpPr>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grpSp>
          <p:nvGrpSpPr>
            <p:cNvPr id="4" name="Group 3"/>
            <p:cNvGrpSpPr/>
            <p:nvPr/>
          </p:nvGrpSpPr>
          <p:grpSpPr>
            <a:xfrm>
              <a:off x="1274389" y="1838684"/>
              <a:ext cx="6620788" cy="952520"/>
              <a:chOff x="1274389" y="1838684"/>
              <a:chExt cx="6620788" cy="952520"/>
            </a:xfrm>
          </p:grpSpPr>
          <p:sp>
            <p:nvSpPr>
              <p:cNvPr id="14" name="Shape 637"/>
              <p:cNvSpPr/>
              <p:nvPr/>
            </p:nvSpPr>
            <p:spPr>
              <a:xfrm>
                <a:off x="3527787" y="1889147"/>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7" name="Rounded Rectangle 16"/>
              <p:cNvSpPr/>
              <p:nvPr/>
            </p:nvSpPr>
            <p:spPr>
              <a:xfrm>
                <a:off x="1274389" y="1838684"/>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grpSp>
      </p:grpSp>
      <p:grpSp>
        <p:nvGrpSpPr>
          <p:cNvPr id="2" name="Group 1"/>
          <p:cNvGrpSpPr/>
          <p:nvPr/>
        </p:nvGrpSpPr>
        <p:grpSpPr>
          <a:xfrm>
            <a:off x="1252610" y="4004025"/>
            <a:ext cx="6722867" cy="952520"/>
            <a:chOff x="1252610" y="4004025"/>
            <a:chExt cx="6722867" cy="952520"/>
          </a:xfrm>
        </p:grpSpPr>
        <p:sp>
          <p:nvSpPr>
            <p:cNvPr id="11" name="Shape 645"/>
            <p:cNvSpPr/>
            <p:nvPr/>
          </p:nvSpPr>
          <p:spPr>
            <a:xfrm>
              <a:off x="3527787" y="4046689"/>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22" name="Rounded Rectangle 21"/>
            <p:cNvSpPr/>
            <p:nvPr/>
          </p:nvSpPr>
          <p:spPr>
            <a:xfrm>
              <a:off x="1252610" y="4004025"/>
              <a:ext cx="2441680" cy="952520"/>
            </a:xfrm>
            <a:prstGeom prst="round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grpSp>
      <p:grpSp>
        <p:nvGrpSpPr>
          <p:cNvPr id="3" name="Group 2"/>
          <p:cNvGrpSpPr/>
          <p:nvPr/>
        </p:nvGrpSpPr>
        <p:grpSpPr>
          <a:xfrm>
            <a:off x="1252610" y="2928988"/>
            <a:ext cx="6758995" cy="952520"/>
            <a:chOff x="1252610" y="2928988"/>
            <a:chExt cx="6758995" cy="952520"/>
          </a:xfrm>
        </p:grpSpPr>
        <p:sp>
          <p:nvSpPr>
            <p:cNvPr id="15" name="Shape 637"/>
            <p:cNvSpPr/>
            <p:nvPr/>
          </p:nvSpPr>
          <p:spPr>
            <a:xfrm>
              <a:off x="3527787" y="2989251"/>
              <a:ext cx="4367390" cy="867192"/>
            </a:xfrm>
            <a:prstGeom prst="rect">
              <a:avLst/>
            </a:prstGeom>
            <a:noFill/>
            <a:ln w="19050" cap="flat" cmpd="sng">
              <a:solidFill>
                <a:srgbClr val="F79646"/>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20" name="Rounded Rectangle 19"/>
            <p:cNvSpPr/>
            <p:nvPr/>
          </p:nvSpPr>
          <p:spPr>
            <a:xfrm>
              <a:off x="1252610" y="2928988"/>
              <a:ext cx="2441680" cy="952520"/>
            </a:xfrm>
            <a:prstGeom prst="roundRect">
              <a:avLst/>
            </a:prstGeom>
            <a:solidFill>
              <a:srgbClr val="008774"/>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gr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25</a:t>
            </a:fld>
            <a:endParaRPr lang="en-US"/>
          </a:p>
        </p:txBody>
      </p:sp>
      <p:pic>
        <p:nvPicPr>
          <p:cNvPr id="3" name="Shape 290"/>
          <p:cNvPicPr preferRelativeResize="0"/>
          <p:nvPr/>
        </p:nvPicPr>
        <p:blipFill rotWithShape="1">
          <a:blip r:embed="rId2">
            <a:alphaModFix/>
          </a:blip>
          <a:srcRect/>
          <a:stretch/>
        </p:blipFill>
        <p:spPr>
          <a:xfrm>
            <a:off x="1402719" y="712720"/>
            <a:ext cx="6142277" cy="4307016"/>
          </a:xfrm>
          <a:prstGeom prst="rect">
            <a:avLst/>
          </a:prstGeom>
          <a:solidFill>
            <a:srgbClr val="FFFFFF"/>
          </a:solidFill>
          <a:ln>
            <a:noFill/>
          </a:ln>
        </p:spPr>
      </p:pic>
      <p:sp>
        <p:nvSpPr>
          <p:cNvPr id="4" name="Shape 291"/>
          <p:cNvSpPr txBox="1">
            <a:spLocks/>
          </p:cNvSpPr>
          <p:nvPr/>
        </p:nvSpPr>
        <p:spPr>
          <a:xfrm>
            <a:off x="365760" y="169550"/>
            <a:ext cx="8412480" cy="542100"/>
          </a:xfrm>
          <a:prstGeom prst="rect">
            <a:avLst/>
          </a:prstGeom>
          <a:noFill/>
          <a:ln>
            <a:noFill/>
          </a:ln>
        </p:spPr>
        <p:txBody>
          <a:bodyPr lIns="91400" tIns="91400" rIns="91400" bIns="9140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buClr>
                <a:schemeClr val="accent1"/>
              </a:buClr>
              <a:buSzPct val="25000"/>
              <a:buFont typeface="Arial"/>
              <a:buNone/>
            </a:pPr>
            <a:r>
              <a:rPr lang="en-US" sz="3200" b="1" dirty="0" smtClean="0">
                <a:solidFill>
                  <a:srgbClr val="008774"/>
                </a:solidFill>
                <a:latin typeface="Arial"/>
                <a:ea typeface="Arial"/>
                <a:cs typeface="Arial"/>
                <a:sym typeface="Arial"/>
              </a:rPr>
              <a:t>Chart </a:t>
            </a:r>
            <a:r>
              <a:rPr lang="en-US" sz="3200" b="1" dirty="0" smtClean="0">
                <a:solidFill>
                  <a:srgbClr val="008774"/>
                </a:solidFill>
              </a:rPr>
              <a:t>Your </a:t>
            </a:r>
            <a:r>
              <a:rPr lang="en-US" sz="3200" b="1" dirty="0" smtClean="0">
                <a:solidFill>
                  <a:srgbClr val="008774"/>
                </a:solidFill>
                <a:latin typeface="Arial"/>
                <a:ea typeface="Arial"/>
                <a:cs typeface="Arial"/>
                <a:sym typeface="Arial"/>
              </a:rPr>
              <a:t>Transformation Path</a:t>
            </a:r>
            <a:endParaRPr lang="en-US" sz="3200" b="1" dirty="0">
              <a:solidFill>
                <a:srgbClr val="008774"/>
              </a:solidFill>
              <a:latin typeface="Arial"/>
              <a:ea typeface="Arial"/>
              <a:cs typeface="Arial"/>
              <a:sym typeface="Arial"/>
            </a:endParaRPr>
          </a:p>
        </p:txBody>
      </p:sp>
      <p:sp>
        <p:nvSpPr>
          <p:cNvPr id="5" name="Shape 292"/>
          <p:cNvSpPr txBox="1"/>
          <p:nvPr/>
        </p:nvSpPr>
        <p:spPr>
          <a:xfrm>
            <a:off x="1475520" y="931500"/>
            <a:ext cx="1286195"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SPRING</a:t>
            </a:r>
          </a:p>
        </p:txBody>
      </p:sp>
      <p:sp>
        <p:nvSpPr>
          <p:cNvPr id="6" name="Shape 293"/>
          <p:cNvSpPr/>
          <p:nvPr/>
        </p:nvSpPr>
        <p:spPr>
          <a:xfrm>
            <a:off x="1124999" y="709810"/>
            <a:ext cx="304798" cy="3923413"/>
          </a:xfrm>
          <a:prstGeom prst="leftBrace">
            <a:avLst>
              <a:gd name="adj1" fmla="val 8333"/>
              <a:gd name="adj2" fmla="val 50000"/>
            </a:avLst>
          </a:prstGeom>
          <a:no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7" name="Shape 294"/>
          <p:cNvSpPr txBox="1"/>
          <p:nvPr/>
        </p:nvSpPr>
        <p:spPr>
          <a:xfrm rot="16200000">
            <a:off x="-303583" y="2469539"/>
            <a:ext cx="2520824" cy="40395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0" i="0" u="none" strike="noStrike" cap="none" dirty="0">
                <a:solidFill>
                  <a:srgbClr val="FFFFFF"/>
                </a:solidFill>
                <a:latin typeface="Calibri"/>
                <a:ea typeface="Calibri"/>
                <a:cs typeface="Calibri"/>
                <a:sym typeface="Calibri"/>
              </a:rPr>
              <a:t>TYPE OF APPLICATION</a:t>
            </a:r>
          </a:p>
        </p:txBody>
      </p:sp>
      <p:sp>
        <p:nvSpPr>
          <p:cNvPr id="8" name="Shape 295"/>
          <p:cNvSpPr txBox="1"/>
          <p:nvPr/>
        </p:nvSpPr>
        <p:spPr>
          <a:xfrm>
            <a:off x="1475520" y="1709768"/>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JEE</a:t>
            </a:r>
          </a:p>
        </p:txBody>
      </p:sp>
      <p:sp>
        <p:nvSpPr>
          <p:cNvPr id="9" name="Shape 296"/>
          <p:cNvSpPr txBox="1"/>
          <p:nvPr/>
        </p:nvSpPr>
        <p:spPr>
          <a:xfrm>
            <a:off x="1475520" y="3323107"/>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.NET</a:t>
            </a:r>
          </a:p>
        </p:txBody>
      </p:sp>
      <p:sp>
        <p:nvSpPr>
          <p:cNvPr id="10" name="Shape 297"/>
          <p:cNvSpPr txBox="1"/>
          <p:nvPr/>
        </p:nvSpPr>
        <p:spPr>
          <a:xfrm>
            <a:off x="1475520" y="4074096"/>
            <a:ext cx="128619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OTHER…</a:t>
            </a:r>
          </a:p>
        </p:txBody>
      </p:sp>
      <p:sp>
        <p:nvSpPr>
          <p:cNvPr id="11" name="Shape 298"/>
          <p:cNvSpPr txBox="1"/>
          <p:nvPr/>
        </p:nvSpPr>
        <p:spPr>
          <a:xfrm>
            <a:off x="4067517" y="1581779"/>
            <a:ext cx="1067924"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FULL PROFILE</a:t>
            </a:r>
          </a:p>
        </p:txBody>
      </p:sp>
      <p:sp>
        <p:nvSpPr>
          <p:cNvPr id="12" name="Shape 299"/>
          <p:cNvSpPr txBox="1"/>
          <p:nvPr/>
        </p:nvSpPr>
        <p:spPr>
          <a:xfrm>
            <a:off x="4627842" y="2109021"/>
            <a:ext cx="924598" cy="26160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100" b="0" i="1" u="none" strike="noStrike" cap="none">
                <a:solidFill>
                  <a:schemeClr val="dk2"/>
                </a:solidFill>
                <a:latin typeface="Calibri"/>
                <a:ea typeface="Calibri"/>
                <a:cs typeface="Calibri"/>
                <a:sym typeface="Calibri"/>
              </a:rPr>
              <a:t>MODERNIZE</a:t>
            </a:r>
          </a:p>
        </p:txBody>
      </p:sp>
      <p:sp>
        <p:nvSpPr>
          <p:cNvPr id="13" name="Shape 300"/>
          <p:cNvSpPr txBox="1"/>
          <p:nvPr/>
        </p:nvSpPr>
        <p:spPr>
          <a:xfrm>
            <a:off x="4069366" y="2351347"/>
            <a:ext cx="1067924"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WEB PROFILE</a:t>
            </a:r>
          </a:p>
        </p:txBody>
      </p:sp>
      <p:sp>
        <p:nvSpPr>
          <p:cNvPr id="14" name="Shape 301"/>
          <p:cNvSpPr txBox="1"/>
          <p:nvPr/>
        </p:nvSpPr>
        <p:spPr>
          <a:xfrm>
            <a:off x="4035987" y="4509666"/>
            <a:ext cx="1067924"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DOCKER</a:t>
            </a:r>
          </a:p>
        </p:txBody>
      </p:sp>
      <p:sp>
        <p:nvSpPr>
          <p:cNvPr id="15" name="Shape 302"/>
          <p:cNvSpPr/>
          <p:nvPr/>
        </p:nvSpPr>
        <p:spPr>
          <a:xfrm rot="10800000">
            <a:off x="7499890" y="688959"/>
            <a:ext cx="304798" cy="4408105"/>
          </a:xfrm>
          <a:prstGeom prst="leftBrace">
            <a:avLst>
              <a:gd name="adj1" fmla="val 8333"/>
              <a:gd name="adj2" fmla="val 50000"/>
            </a:avLst>
          </a:prstGeom>
          <a:noFill/>
          <a:ln w="9525"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6" name="Shape 303"/>
          <p:cNvSpPr txBox="1"/>
          <p:nvPr/>
        </p:nvSpPr>
        <p:spPr>
          <a:xfrm rot="16200000">
            <a:off x="6049269" y="2692685"/>
            <a:ext cx="3910956" cy="4001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0" i="0" u="none" strike="noStrike" cap="none" dirty="0">
                <a:solidFill>
                  <a:srgbClr val="FFFFFF"/>
                </a:solidFill>
                <a:latin typeface="Calibri"/>
                <a:ea typeface="Calibri"/>
                <a:cs typeface="Calibri"/>
                <a:sym typeface="Calibri"/>
              </a:rPr>
              <a:t>BUILDPACK OR PCF </a:t>
            </a:r>
            <a:r>
              <a:rPr lang="en-US" sz="2000" b="0" i="0" u="none" strike="noStrike" cap="none" dirty="0" smtClean="0">
                <a:solidFill>
                  <a:srgbClr val="FFFFFF"/>
                </a:solidFill>
                <a:latin typeface="Calibri"/>
                <a:ea typeface="Calibri"/>
                <a:cs typeface="Calibri"/>
                <a:sym typeface="Calibri"/>
              </a:rPr>
              <a:t> </a:t>
            </a:r>
            <a:r>
              <a:rPr lang="en-US" sz="2000" b="0" i="0" u="none" strike="noStrike" cap="none" dirty="0">
                <a:solidFill>
                  <a:srgbClr val="FFFFFF"/>
                </a:solidFill>
                <a:latin typeface="Calibri"/>
                <a:ea typeface="Calibri"/>
                <a:cs typeface="Calibri"/>
                <a:sym typeface="Calibri"/>
              </a:rPr>
              <a:t>FEATURE</a:t>
            </a:r>
          </a:p>
        </p:txBody>
      </p:sp>
      <p:sp>
        <p:nvSpPr>
          <p:cNvPr id="17" name="Shape 304"/>
          <p:cNvSpPr txBox="1"/>
          <p:nvPr/>
        </p:nvSpPr>
        <p:spPr>
          <a:xfrm>
            <a:off x="6194664" y="808618"/>
            <a:ext cx="1305226"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JAVA</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dirty="0">
                <a:solidFill>
                  <a:schemeClr val="lt1"/>
                </a:solidFill>
                <a:latin typeface="Calibri"/>
                <a:ea typeface="Calibri"/>
                <a:cs typeface="Calibri"/>
                <a:sym typeface="Calibri"/>
              </a:rPr>
              <a:t>(BUILDPACK)</a:t>
            </a:r>
          </a:p>
        </p:txBody>
      </p:sp>
      <p:sp>
        <p:nvSpPr>
          <p:cNvPr id="18" name="Shape 305"/>
          <p:cNvSpPr txBox="1"/>
          <p:nvPr/>
        </p:nvSpPr>
        <p:spPr>
          <a:xfrm>
            <a:off x="6194662" y="3173346"/>
            <a:ext cx="1257655"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.NET </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(DIEGO CELL)</a:t>
            </a:r>
          </a:p>
        </p:txBody>
      </p:sp>
      <p:sp>
        <p:nvSpPr>
          <p:cNvPr id="19" name="Shape 306"/>
          <p:cNvSpPr txBox="1"/>
          <p:nvPr/>
        </p:nvSpPr>
        <p:spPr>
          <a:xfrm>
            <a:off x="6173644" y="4414112"/>
            <a:ext cx="1278676" cy="53860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DIEGO</a:t>
            </a:r>
          </a:p>
          <a:p>
            <a:pPr marL="0" marR="0" lvl="0" indent="0" algn="ctr" rtl="0">
              <a:lnSpc>
                <a:spcPct val="100000"/>
              </a:lnSpc>
              <a:spcBef>
                <a:spcPts val="0"/>
              </a:spcBef>
              <a:spcAft>
                <a:spcPts val="0"/>
              </a:spcAft>
              <a:buClr>
                <a:schemeClr val="lt1"/>
              </a:buClr>
              <a:buSzPct val="25000"/>
              <a:buFont typeface="Calibri"/>
              <a:buNone/>
            </a:pPr>
            <a:r>
              <a:rPr lang="en-US" sz="1100" b="1" i="0" u="none" strike="noStrike" cap="none">
                <a:solidFill>
                  <a:schemeClr val="lt1"/>
                </a:solidFill>
                <a:latin typeface="Calibri"/>
                <a:ea typeface="Calibri"/>
                <a:cs typeface="Calibri"/>
                <a:sym typeface="Calibri"/>
              </a:rPr>
              <a:t>(GARDEN LINUX)</a:t>
            </a:r>
          </a:p>
        </p:txBody>
      </p:sp>
      <p:sp>
        <p:nvSpPr>
          <p:cNvPr id="20" name="Shape 307"/>
          <p:cNvSpPr txBox="1"/>
          <p:nvPr/>
        </p:nvSpPr>
        <p:spPr>
          <a:xfrm>
            <a:off x="6126480" y="3728416"/>
            <a:ext cx="137340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smtClean="0">
                <a:solidFill>
                  <a:schemeClr val="dk2"/>
                </a:solidFill>
                <a:latin typeface="Calibri"/>
                <a:ea typeface="Calibri"/>
                <a:cs typeface="Calibri"/>
                <a:sym typeface="Calibri"/>
              </a:rPr>
              <a:t>Ruby, </a:t>
            </a:r>
            <a:r>
              <a:rPr lang="en-US" sz="1200" b="1" i="0" u="none" strike="noStrike" cap="none" dirty="0" err="1" smtClean="0">
                <a:solidFill>
                  <a:schemeClr val="dk2"/>
                </a:solidFill>
                <a:latin typeface="Calibri"/>
                <a:ea typeface="Calibri"/>
                <a:cs typeface="Calibri"/>
                <a:sym typeface="Calibri"/>
              </a:rPr>
              <a:t>NodeJS</a:t>
            </a:r>
            <a:endParaRPr lang="en-US" sz="1200" b="1"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smtClean="0">
                <a:solidFill>
                  <a:schemeClr val="dk2"/>
                </a:solidFill>
                <a:latin typeface="Calibri"/>
                <a:ea typeface="Calibri"/>
                <a:cs typeface="Calibri"/>
                <a:sym typeface="Calibri"/>
              </a:rPr>
              <a:t>PHP, Python</a:t>
            </a:r>
            <a:endParaRPr lang="en-US" sz="1200" b="1"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dirty="0">
                <a:solidFill>
                  <a:schemeClr val="dk2"/>
                </a:solidFill>
                <a:latin typeface="Calibri"/>
                <a:ea typeface="Calibri"/>
                <a:cs typeface="Calibri"/>
                <a:sym typeface="Calibri"/>
              </a:rPr>
              <a:t>GO … AND MORE</a:t>
            </a:r>
          </a:p>
        </p:txBody>
      </p:sp>
      <p:sp>
        <p:nvSpPr>
          <p:cNvPr id="21" name="Shape 308"/>
          <p:cNvSpPr txBox="1"/>
          <p:nvPr/>
        </p:nvSpPr>
        <p:spPr>
          <a:xfrm>
            <a:off x="6173644" y="1955534"/>
            <a:ext cx="1218154" cy="553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3</a:t>
            </a:r>
            <a:r>
              <a:rPr lang="en-US" sz="1800" b="1" i="0" u="none" strike="noStrike" cap="none" baseline="30000" dirty="0">
                <a:solidFill>
                  <a:schemeClr val="lt1"/>
                </a:solidFill>
                <a:latin typeface="Calibri"/>
                <a:ea typeface="Calibri"/>
                <a:cs typeface="Calibri"/>
                <a:sym typeface="Calibri"/>
              </a:rPr>
              <a:t>rd</a:t>
            </a:r>
            <a:r>
              <a:rPr lang="en-US" sz="1800" b="1" i="0" u="none" strike="noStrike" cap="none" dirty="0">
                <a:solidFill>
                  <a:schemeClr val="lt1"/>
                </a:solidFill>
                <a:latin typeface="Calibri"/>
                <a:ea typeface="Calibri"/>
                <a:cs typeface="Calibri"/>
                <a:sym typeface="Calibri"/>
              </a:rPr>
              <a:t> PARTY</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dirty="0">
                <a:solidFill>
                  <a:schemeClr val="lt1"/>
                </a:solidFill>
                <a:latin typeface="Calibri"/>
                <a:ea typeface="Calibri"/>
                <a:cs typeface="Calibri"/>
                <a:sym typeface="Calibri"/>
              </a:rPr>
              <a:t>(BUILDPACKS)</a:t>
            </a:r>
          </a:p>
        </p:txBody>
      </p:sp>
    </p:spTree>
    <p:extLst>
      <p:ext uri="{BB962C8B-B14F-4D97-AF65-F5344CB8AC3E}">
        <p14:creationId xmlns:p14="http://schemas.microsoft.com/office/powerpoint/2010/main" val="293394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26</a:t>
            </a:fld>
            <a:endParaRPr lang="en-US"/>
          </a:p>
        </p:txBody>
      </p:sp>
      <p:sp>
        <p:nvSpPr>
          <p:cNvPr id="3" name="Shape 209"/>
          <p:cNvSpPr txBox="1">
            <a:spLocks/>
          </p:cNvSpPr>
          <p:nvPr/>
        </p:nvSpPr>
        <p:spPr>
          <a:xfrm>
            <a:off x="365761" y="624700"/>
            <a:ext cx="8412480" cy="542100"/>
          </a:xfrm>
          <a:prstGeom prst="rect">
            <a:avLst/>
          </a:prstGeom>
          <a:noFill/>
          <a:ln>
            <a:noFill/>
          </a:ln>
        </p:spPr>
        <p:txBody>
          <a:bodyPr lIns="91400" tIns="91400" rIns="91400" bIns="914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595959"/>
              </a:buClr>
              <a:buSzPct val="25000"/>
              <a:buFont typeface="Arial"/>
              <a:buNone/>
            </a:pPr>
            <a:r>
              <a:rPr lang="en-US" sz="1800" dirty="0" smtClean="0">
                <a:solidFill>
                  <a:srgbClr val="FFFFFF"/>
                </a:solidFill>
                <a:latin typeface="Arial"/>
                <a:ea typeface="Arial"/>
                <a:cs typeface="Arial"/>
                <a:sym typeface="Arial"/>
              </a:rPr>
              <a:t>And How Pivotal Can Help</a:t>
            </a:r>
            <a:endParaRPr lang="en-US" sz="1800" dirty="0">
              <a:solidFill>
                <a:srgbClr val="FFFFFF"/>
              </a:solidFill>
              <a:latin typeface="Arial"/>
              <a:ea typeface="Arial"/>
              <a:cs typeface="Arial"/>
              <a:sym typeface="Arial"/>
            </a:endParaRPr>
          </a:p>
        </p:txBody>
      </p:sp>
      <p:sp>
        <p:nvSpPr>
          <p:cNvPr id="4" name="Shape 210"/>
          <p:cNvSpPr txBox="1">
            <a:spLocks/>
          </p:cNvSpPr>
          <p:nvPr/>
        </p:nvSpPr>
        <p:spPr>
          <a:xfrm>
            <a:off x="365760" y="169550"/>
            <a:ext cx="8412480" cy="542100"/>
          </a:xfrm>
          <a:prstGeom prst="rect">
            <a:avLst/>
          </a:prstGeom>
          <a:noFill/>
          <a:ln>
            <a:noFill/>
          </a:ln>
        </p:spPr>
        <p:txBody>
          <a:bodyPr lIns="91400" tIns="91400" rIns="91400" bIns="9140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buClr>
                <a:schemeClr val="accent1"/>
              </a:buClr>
              <a:buSzPct val="25000"/>
              <a:buFont typeface="Arial"/>
              <a:buNone/>
            </a:pPr>
            <a:r>
              <a:rPr lang="en-US" sz="3200" b="1" dirty="0" smtClean="0">
                <a:solidFill>
                  <a:srgbClr val="008774"/>
                </a:solidFill>
                <a:latin typeface="Arial"/>
                <a:ea typeface="Arial"/>
                <a:cs typeface="Arial"/>
                <a:sym typeface="Arial"/>
              </a:rPr>
              <a:t>The Cloud Native Applications Journey</a:t>
            </a:r>
            <a:endParaRPr lang="en-US" sz="3200" b="1" dirty="0">
              <a:solidFill>
                <a:srgbClr val="008774"/>
              </a:solidFill>
              <a:latin typeface="Arial"/>
              <a:ea typeface="Arial"/>
              <a:cs typeface="Arial"/>
              <a:sym typeface="Arial"/>
            </a:endParaRPr>
          </a:p>
        </p:txBody>
      </p:sp>
      <p:sp>
        <p:nvSpPr>
          <p:cNvPr id="5" name="Shape 211"/>
          <p:cNvSpPr/>
          <p:nvPr/>
        </p:nvSpPr>
        <p:spPr>
          <a:xfrm>
            <a:off x="864570"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 name="Shape 212"/>
          <p:cNvSpPr/>
          <p:nvPr/>
        </p:nvSpPr>
        <p:spPr>
          <a:xfrm>
            <a:off x="3191000"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13"/>
          <p:cNvSpPr/>
          <p:nvPr/>
        </p:nvSpPr>
        <p:spPr>
          <a:xfrm>
            <a:off x="5573428"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 name="Shape 214"/>
          <p:cNvSpPr/>
          <p:nvPr/>
        </p:nvSpPr>
        <p:spPr>
          <a:xfrm>
            <a:off x="7918521" y="2490547"/>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9" name="Shape 215"/>
          <p:cNvCxnSpPr>
            <a:stCxn id="5" idx="6"/>
            <a:endCxn id="6" idx="2"/>
          </p:cNvCxnSpPr>
          <p:nvPr/>
        </p:nvCxnSpPr>
        <p:spPr>
          <a:xfrm>
            <a:off x="1117489" y="2617006"/>
            <a:ext cx="2073600" cy="0"/>
          </a:xfrm>
          <a:prstGeom prst="straightConnector1">
            <a:avLst/>
          </a:prstGeom>
          <a:noFill/>
          <a:ln w="12700" cap="flat" cmpd="sng">
            <a:solidFill>
              <a:srgbClr val="008673"/>
            </a:solidFill>
            <a:prstDash val="solid"/>
            <a:round/>
            <a:headEnd type="none" w="med" len="med"/>
            <a:tailEnd type="triangle" w="lg" len="lg"/>
          </a:ln>
        </p:spPr>
      </p:cxnSp>
      <p:cxnSp>
        <p:nvCxnSpPr>
          <p:cNvPr id="10" name="Shape 216"/>
          <p:cNvCxnSpPr>
            <a:stCxn id="6" idx="6"/>
            <a:endCxn id="7" idx="2"/>
          </p:cNvCxnSpPr>
          <p:nvPr/>
        </p:nvCxnSpPr>
        <p:spPr>
          <a:xfrm>
            <a:off x="3443919" y="2617006"/>
            <a:ext cx="2129400" cy="0"/>
          </a:xfrm>
          <a:prstGeom prst="straightConnector1">
            <a:avLst/>
          </a:prstGeom>
          <a:noFill/>
          <a:ln w="12700" cap="flat" cmpd="sng">
            <a:solidFill>
              <a:srgbClr val="008673"/>
            </a:solidFill>
            <a:prstDash val="solid"/>
            <a:round/>
            <a:headEnd type="none" w="med" len="med"/>
            <a:tailEnd type="triangle" w="lg" len="lg"/>
          </a:ln>
        </p:spPr>
      </p:cxnSp>
      <p:cxnSp>
        <p:nvCxnSpPr>
          <p:cNvPr id="11" name="Shape 217"/>
          <p:cNvCxnSpPr>
            <a:stCxn id="7" idx="6"/>
            <a:endCxn id="8" idx="2"/>
          </p:cNvCxnSpPr>
          <p:nvPr/>
        </p:nvCxnSpPr>
        <p:spPr>
          <a:xfrm>
            <a:off x="5826347" y="2617006"/>
            <a:ext cx="2092200" cy="0"/>
          </a:xfrm>
          <a:prstGeom prst="straightConnector1">
            <a:avLst/>
          </a:prstGeom>
          <a:noFill/>
          <a:ln w="12700" cap="flat" cmpd="sng">
            <a:solidFill>
              <a:srgbClr val="008673"/>
            </a:solidFill>
            <a:prstDash val="solid"/>
            <a:round/>
            <a:headEnd type="none" w="med" len="med"/>
            <a:tailEnd type="triangle" w="lg" len="lg"/>
          </a:ln>
        </p:spPr>
      </p:cxnSp>
      <p:sp>
        <p:nvSpPr>
          <p:cNvPr id="12" name="Shape 218"/>
          <p:cNvSpPr txBox="1"/>
          <p:nvPr/>
        </p:nvSpPr>
        <p:spPr>
          <a:xfrm>
            <a:off x="334412" y="2791310"/>
            <a:ext cx="1313231"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ON  LEGACY IT</a:t>
            </a:r>
          </a:p>
        </p:txBody>
      </p:sp>
      <p:sp>
        <p:nvSpPr>
          <p:cNvPr id="13" name="Shape 219"/>
          <p:cNvSpPr txBox="1"/>
          <p:nvPr/>
        </p:nvSpPr>
        <p:spPr>
          <a:xfrm>
            <a:off x="2660842"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ON PIVOTAL CLOUD FOUNDRY</a:t>
            </a:r>
          </a:p>
        </p:txBody>
      </p:sp>
      <p:sp>
        <p:nvSpPr>
          <p:cNvPr id="14" name="Shape 220"/>
          <p:cNvSpPr txBox="1"/>
          <p:nvPr/>
        </p:nvSpPr>
        <p:spPr>
          <a:xfrm>
            <a:off x="5043271"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WELL ON PIVOTAL CLOUD FOUNDRY</a:t>
            </a:r>
          </a:p>
        </p:txBody>
      </p:sp>
      <p:sp>
        <p:nvSpPr>
          <p:cNvPr id="15" name="Shape 221"/>
          <p:cNvSpPr txBox="1"/>
          <p:nvPr/>
        </p:nvSpPr>
        <p:spPr>
          <a:xfrm>
            <a:off x="7388364" y="2791310"/>
            <a:ext cx="1313231"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RUNS GREAT ON PIVOTAL CLOUD FOUNDRY</a:t>
            </a:r>
          </a:p>
        </p:txBody>
      </p:sp>
      <p:sp>
        <p:nvSpPr>
          <p:cNvPr id="16" name="Shape 222"/>
          <p:cNvSpPr/>
          <p:nvPr/>
        </p:nvSpPr>
        <p:spPr>
          <a:xfrm>
            <a:off x="5562639" y="1724214"/>
            <a:ext cx="252919" cy="252919"/>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 name="Shape 223"/>
          <p:cNvSpPr txBox="1"/>
          <p:nvPr/>
        </p:nvSpPr>
        <p:spPr>
          <a:xfrm>
            <a:off x="4914657" y="1021116"/>
            <a:ext cx="1548880"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dirty="0">
                <a:solidFill>
                  <a:srgbClr val="FFFFFF"/>
                </a:solidFill>
                <a:latin typeface="Calibri"/>
                <a:ea typeface="Calibri"/>
                <a:cs typeface="Calibri"/>
                <a:sym typeface="Calibri"/>
              </a:rPr>
              <a:t>GREENFIELD, CLOUD NATIVE APP DEVELOPMENT</a:t>
            </a:r>
          </a:p>
        </p:txBody>
      </p:sp>
      <p:cxnSp>
        <p:nvCxnSpPr>
          <p:cNvPr id="18" name="Shape 224"/>
          <p:cNvCxnSpPr>
            <a:stCxn id="16" idx="6"/>
            <a:endCxn id="8" idx="0"/>
          </p:cNvCxnSpPr>
          <p:nvPr/>
        </p:nvCxnSpPr>
        <p:spPr>
          <a:xfrm>
            <a:off x="5815558" y="1850673"/>
            <a:ext cx="2229300" cy="639900"/>
          </a:xfrm>
          <a:prstGeom prst="bentConnector2">
            <a:avLst/>
          </a:prstGeom>
          <a:noFill/>
          <a:ln w="9525" cap="flat" cmpd="sng">
            <a:solidFill>
              <a:srgbClr val="008673"/>
            </a:solidFill>
            <a:prstDash val="solid"/>
            <a:round/>
            <a:headEnd type="none" w="med" len="med"/>
            <a:tailEnd type="triangle" w="lg" len="lg"/>
          </a:ln>
        </p:spPr>
      </p:cxnSp>
      <p:cxnSp>
        <p:nvCxnSpPr>
          <p:cNvPr id="19" name="Shape 225"/>
          <p:cNvCxnSpPr/>
          <p:nvPr/>
        </p:nvCxnSpPr>
        <p:spPr>
          <a:xfrm>
            <a:off x="991028"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0" name="Shape 226"/>
          <p:cNvSpPr/>
          <p:nvPr/>
        </p:nvSpPr>
        <p:spPr>
          <a:xfrm>
            <a:off x="62634" y="3693939"/>
            <a:ext cx="1856791" cy="830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a:solidFill>
                  <a:srgbClr val="FFFFFF"/>
                </a:solidFill>
                <a:latin typeface="Calibri"/>
                <a:ea typeface="Calibri"/>
                <a:cs typeface="Calibri"/>
                <a:sym typeface="Calibri"/>
              </a:rPr>
              <a:t>Your Existing Apps Running on Current-Era Stacks Supported by Time-Tested People and Process</a:t>
            </a:r>
          </a:p>
        </p:txBody>
      </p:sp>
      <p:sp>
        <p:nvSpPr>
          <p:cNvPr id="21" name="Shape 227"/>
          <p:cNvSpPr/>
          <p:nvPr/>
        </p:nvSpPr>
        <p:spPr>
          <a:xfrm>
            <a:off x="1397554" y="2481855"/>
            <a:ext cx="1507758"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APPS REPLATFORMING</a:t>
            </a:r>
          </a:p>
        </p:txBody>
      </p:sp>
      <p:cxnSp>
        <p:nvCxnSpPr>
          <p:cNvPr id="22" name="Shape 228"/>
          <p:cNvCxnSpPr/>
          <p:nvPr/>
        </p:nvCxnSpPr>
        <p:spPr>
          <a:xfrm>
            <a:off x="3317457"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3" name="Shape 229"/>
          <p:cNvSpPr/>
          <p:nvPr/>
        </p:nvSpPr>
        <p:spPr>
          <a:xfrm>
            <a:off x="2389065" y="3693939"/>
            <a:ext cx="1856791" cy="830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Suitable Apps Moved to PCF with Minimal Code Change; Better Ops Thanks to Platform Automation</a:t>
            </a:r>
          </a:p>
        </p:txBody>
      </p:sp>
      <p:sp>
        <p:nvSpPr>
          <p:cNvPr id="24" name="Shape 230"/>
          <p:cNvSpPr/>
          <p:nvPr/>
        </p:nvSpPr>
        <p:spPr>
          <a:xfrm>
            <a:off x="5860532" y="2481855"/>
            <a:ext cx="1975240"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OPS &amp; ORG TRANSFORMATION</a:t>
            </a:r>
          </a:p>
        </p:txBody>
      </p:sp>
      <p:sp>
        <p:nvSpPr>
          <p:cNvPr id="25" name="Shape 231"/>
          <p:cNvSpPr/>
          <p:nvPr/>
        </p:nvSpPr>
        <p:spPr>
          <a:xfrm>
            <a:off x="6000196" y="1722985"/>
            <a:ext cx="1860143"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PIVOTAL LABS ENGAGEMENT</a:t>
            </a:r>
          </a:p>
        </p:txBody>
      </p:sp>
      <p:cxnSp>
        <p:nvCxnSpPr>
          <p:cNvPr id="26" name="Shape 232"/>
          <p:cNvCxnSpPr/>
          <p:nvPr/>
        </p:nvCxnSpPr>
        <p:spPr>
          <a:xfrm>
            <a:off x="5699885"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7" name="Shape 233"/>
          <p:cNvSpPr/>
          <p:nvPr/>
        </p:nvSpPr>
        <p:spPr>
          <a:xfrm>
            <a:off x="4771492" y="3693939"/>
            <a:ext cx="1856791" cy="10156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Legacy Apps Refactored Using 12-Factor Principles and Modern Software Process (TDD, CI/CD), Optimized for PCF </a:t>
            </a:r>
          </a:p>
        </p:txBody>
      </p:sp>
      <p:cxnSp>
        <p:nvCxnSpPr>
          <p:cNvPr id="28" name="Shape 234"/>
          <p:cNvCxnSpPr/>
          <p:nvPr/>
        </p:nvCxnSpPr>
        <p:spPr>
          <a:xfrm>
            <a:off x="8044978" y="3446973"/>
            <a:ext cx="0" cy="233264"/>
          </a:xfrm>
          <a:prstGeom prst="straightConnector1">
            <a:avLst/>
          </a:prstGeom>
          <a:noFill/>
          <a:ln w="12700" cap="flat" cmpd="sng">
            <a:solidFill>
              <a:srgbClr val="008673"/>
            </a:solidFill>
            <a:prstDash val="solid"/>
            <a:round/>
            <a:headEnd type="none" w="med" len="med"/>
            <a:tailEnd type="triangle" w="lg" len="lg"/>
          </a:ln>
        </p:spPr>
      </p:cxnSp>
      <p:sp>
        <p:nvSpPr>
          <p:cNvPr id="29" name="Shape 235"/>
          <p:cNvSpPr/>
          <p:nvPr/>
        </p:nvSpPr>
        <p:spPr>
          <a:xfrm>
            <a:off x="7116585" y="3693939"/>
            <a:ext cx="1856791" cy="10156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Cross-Functional Teams Delivering Continuous Software Updates Into PCF End-to-End Through Modern Principles</a:t>
            </a:r>
          </a:p>
        </p:txBody>
      </p:sp>
      <p:sp>
        <p:nvSpPr>
          <p:cNvPr id="30" name="Shape 236"/>
          <p:cNvSpPr/>
          <p:nvPr/>
        </p:nvSpPr>
        <p:spPr>
          <a:xfrm>
            <a:off x="6558682" y="1021116"/>
            <a:ext cx="2056402"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0" i="0" u="none" strike="noStrike" cap="none" dirty="0">
                <a:solidFill>
                  <a:srgbClr val="FFFFFF"/>
                </a:solidFill>
                <a:latin typeface="Calibri"/>
                <a:ea typeface="Calibri"/>
                <a:cs typeface="Calibri"/>
                <a:sym typeface="Calibri"/>
              </a:rPr>
              <a:t>Your People Paired With Us in Our Lab Building Modern Software from the Ground Up</a:t>
            </a:r>
          </a:p>
        </p:txBody>
      </p:sp>
      <p:cxnSp>
        <p:nvCxnSpPr>
          <p:cNvPr id="31" name="Shape 237"/>
          <p:cNvCxnSpPr/>
          <p:nvPr/>
        </p:nvCxnSpPr>
        <p:spPr>
          <a:xfrm>
            <a:off x="6299412" y="1341548"/>
            <a:ext cx="259269" cy="2733"/>
          </a:xfrm>
          <a:prstGeom prst="straightConnector1">
            <a:avLst/>
          </a:prstGeom>
          <a:noFill/>
          <a:ln w="12700" cap="flat" cmpd="sng">
            <a:solidFill>
              <a:srgbClr val="008673"/>
            </a:solidFill>
            <a:prstDash val="solid"/>
            <a:round/>
            <a:headEnd type="none" w="med" len="med"/>
            <a:tailEnd type="triangle" w="lg" len="lg"/>
          </a:ln>
        </p:spPr>
      </p:cxnSp>
      <p:cxnSp>
        <p:nvCxnSpPr>
          <p:cNvPr id="32" name="Shape 238"/>
          <p:cNvCxnSpPr/>
          <p:nvPr/>
        </p:nvCxnSpPr>
        <p:spPr>
          <a:xfrm rot="10800000" flipH="1">
            <a:off x="1117487" y="2255505"/>
            <a:ext cx="2479199" cy="361499"/>
          </a:xfrm>
          <a:prstGeom prst="bentConnector3">
            <a:avLst>
              <a:gd name="adj1" fmla="val 5330"/>
            </a:avLst>
          </a:prstGeom>
          <a:noFill/>
          <a:ln w="9525" cap="flat" cmpd="sng">
            <a:solidFill>
              <a:srgbClr val="008673"/>
            </a:solidFill>
            <a:prstDash val="solid"/>
            <a:round/>
            <a:headEnd type="none" w="med" len="med"/>
            <a:tailEnd type="none" w="med" len="med"/>
          </a:ln>
        </p:spPr>
      </p:cxnSp>
      <p:cxnSp>
        <p:nvCxnSpPr>
          <p:cNvPr id="33" name="Shape 239"/>
          <p:cNvCxnSpPr/>
          <p:nvPr/>
        </p:nvCxnSpPr>
        <p:spPr>
          <a:xfrm>
            <a:off x="3596639" y="2252343"/>
            <a:ext cx="0" cy="365759"/>
          </a:xfrm>
          <a:prstGeom prst="straightConnector1">
            <a:avLst/>
          </a:prstGeom>
          <a:noFill/>
          <a:ln w="9525" cap="flat" cmpd="sng">
            <a:solidFill>
              <a:srgbClr val="008673"/>
            </a:solidFill>
            <a:prstDash val="solid"/>
            <a:round/>
            <a:headEnd type="none" w="med" len="med"/>
            <a:tailEnd type="none" w="med" len="med"/>
          </a:ln>
        </p:spPr>
      </p:cxnSp>
      <p:cxnSp>
        <p:nvCxnSpPr>
          <p:cNvPr id="34" name="Shape 240"/>
          <p:cNvCxnSpPr/>
          <p:nvPr/>
        </p:nvCxnSpPr>
        <p:spPr>
          <a:xfrm>
            <a:off x="3708785" y="2612733"/>
            <a:ext cx="85723" cy="3174"/>
          </a:xfrm>
          <a:prstGeom prst="straightConnector1">
            <a:avLst/>
          </a:prstGeom>
          <a:noFill/>
          <a:ln w="9525" cap="flat" cmpd="sng">
            <a:solidFill>
              <a:srgbClr val="008673"/>
            </a:solidFill>
            <a:prstDash val="solid"/>
            <a:round/>
            <a:headEnd type="none" w="med" len="med"/>
            <a:tailEnd type="triangle" w="lg" len="lg"/>
          </a:ln>
        </p:spPr>
      </p:cxnSp>
      <p:sp>
        <p:nvSpPr>
          <p:cNvPr id="35" name="Shape 241"/>
          <p:cNvSpPr/>
          <p:nvPr/>
        </p:nvSpPr>
        <p:spPr>
          <a:xfrm>
            <a:off x="3749662" y="2481855"/>
            <a:ext cx="1518021" cy="261608"/>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100" b="0" i="0" u="none" strike="noStrike" cap="none">
                <a:solidFill>
                  <a:schemeClr val="dk2"/>
                </a:solidFill>
                <a:latin typeface="Calibri"/>
                <a:ea typeface="Calibri"/>
                <a:cs typeface="Calibri"/>
                <a:sym typeface="Calibri"/>
              </a:rPr>
              <a:t>APPS MODERNIZATION</a:t>
            </a:r>
          </a:p>
        </p:txBody>
      </p:sp>
    </p:spTree>
    <p:extLst>
      <p:ext uri="{BB962C8B-B14F-4D97-AF65-F5344CB8AC3E}">
        <p14:creationId xmlns:p14="http://schemas.microsoft.com/office/powerpoint/2010/main" val="45874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008774"/>
                </a:solidFill>
              </a:rPr>
              <a:t>B r e a k</a:t>
            </a:r>
            <a:endParaRPr lang="en" sz="2100" b="1" cap="all" dirty="0">
              <a:solidFill>
                <a:srgbClr val="008774"/>
              </a:solidFill>
            </a:endParaRPr>
          </a:p>
        </p:txBody>
      </p:sp>
      <p:pic>
        <p:nvPicPr>
          <p:cNvPr id="9" name="Picture 8" descr="Walt-disney-symb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831" y="2433405"/>
            <a:ext cx="1166838" cy="774664"/>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201920" y="11374"/>
            <a:ext cx="3860800" cy="4339375"/>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
        <p:nvSpPr>
          <p:cNvPr id="4" name="Title 3"/>
          <p:cNvSpPr>
            <a:spLocks noGrp="1"/>
          </p:cNvSpPr>
          <p:nvPr>
            <p:ph type="title"/>
          </p:nvPr>
        </p:nvSpPr>
        <p:spPr/>
        <p:txBody>
          <a:bodyPr/>
          <a:lstStyle/>
          <a:p>
            <a:r>
              <a:rPr lang="en-US" dirty="0" smtClean="0"/>
              <a:t>Disruption to Enterprise</a:t>
            </a:r>
            <a:br>
              <a:rPr lang="en-US" dirty="0" smtClean="0"/>
            </a:br>
            <a:r>
              <a:rPr lang="en-US" dirty="0" smtClean="0"/>
              <a:t>IT is Already Here</a:t>
            </a:r>
            <a:endParaRPr lang="en-US" dirty="0"/>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
        <p:nvSpPr>
          <p:cNvPr id="2" name="Title 1"/>
          <p:cNvSpPr>
            <a:spLocks noGrp="1"/>
          </p:cNvSpPr>
          <p:nvPr>
            <p:ph type="title"/>
          </p:nvPr>
        </p:nvSpPr>
        <p:spPr/>
        <p:txBody>
          <a:bodyPr/>
          <a:lstStyle/>
          <a:p>
            <a:r>
              <a:rPr lang="en-US" dirty="0" smtClean="0"/>
              <a:t>Fortune 500 Companies are Using Cloud Native Deployment Models</a:t>
            </a:r>
            <a:endParaRPr lang="en-US" dirty="0"/>
          </a:p>
        </p:txBody>
      </p:sp>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sp>
        <p:nvSpPr>
          <p:cNvPr id="3" name="Rounded Rectangle 2"/>
          <p:cNvSpPr/>
          <p:nvPr/>
        </p:nvSpPr>
        <p:spPr>
          <a:xfrm>
            <a:off x="2227241" y="1256632"/>
            <a:ext cx="6181496" cy="2866635"/>
          </a:xfrm>
          <a:prstGeom prst="roundRect">
            <a:avLst>
              <a:gd name="adj" fmla="val 8273"/>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Provisioning_workflow.jpg"/>
          <p:cNvPicPr>
            <a:picLocks noChangeAspect="1"/>
          </p:cNvPicPr>
          <p:nvPr/>
        </p:nvPicPr>
        <p:blipFill>
          <a:blip r:embed="rId3" cstate="print"/>
          <a:stretch>
            <a:fillRect/>
          </a:stretch>
        </p:blipFill>
        <p:spPr>
          <a:xfrm>
            <a:off x="2329190"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
        <p:nvSpPr>
          <p:cNvPr id="14" name="Title 4"/>
          <p:cNvSpPr>
            <a:spLocks noGrp="1"/>
          </p:cNvSpPr>
          <p:nvPr>
            <p:ph type="title"/>
          </p:nvPr>
        </p:nvSpPr>
        <p:spPr>
          <a:xfrm>
            <a:off x="113722" y="149918"/>
            <a:ext cx="8796928" cy="474445"/>
          </a:xfrm>
        </p:spPr>
        <p:txBody>
          <a:bodyPr/>
          <a:lstStyle/>
          <a:p>
            <a:r>
              <a:rPr lang="en-US" dirty="0" smtClean="0"/>
              <a:t>Monolithic Architectures Drive </a:t>
            </a:r>
            <a:r>
              <a:rPr lang="en-US" dirty="0"/>
              <a:t>C</a:t>
            </a:r>
            <a:r>
              <a:rPr lang="en-US" dirty="0" smtClean="0"/>
              <a:t>omplex </a:t>
            </a:r>
            <a:r>
              <a:rPr lang="en-US" dirty="0"/>
              <a:t>M</a:t>
            </a:r>
            <a:r>
              <a:rPr lang="en-US" dirty="0" smtClean="0"/>
              <a:t>anual Deployment and Water Fall Release Cycles</a:t>
            </a:r>
            <a:endParaRPr lang="en-US" dirty="0"/>
          </a:p>
        </p:txBody>
      </p:sp>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a:t>
            </a:r>
            <a:r>
              <a:rPr lang="en-US" dirty="0" smtClean="0">
                <a:solidFill>
                  <a:schemeClr val="accent6"/>
                </a:solidFill>
                <a:latin typeface="Verdana"/>
                <a:ea typeface="Verdana"/>
                <a:cs typeface="Verdana"/>
                <a:sym typeface="Verdana"/>
              </a:rPr>
              <a:t>Cloud Native platform </a:t>
            </a:r>
            <a:endParaRPr lang="en-US" dirty="0">
              <a:solidFill>
                <a:schemeClr val="accent6"/>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dirty="0" smtClean="0"/>
              <a:t>What are </a:t>
            </a:r>
            <a:r>
              <a:rPr lang="en-US" dirty="0" err="1" smtClean="0"/>
              <a:t>Microservices</a:t>
            </a:r>
            <a:r>
              <a:rPr lang="en-US" dirty="0"/>
              <a: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26232</TotalTime>
  <Words>2621</Words>
  <Application>Microsoft Macintosh PowerPoint</Application>
  <PresentationFormat>On-screen Show (16:9)</PresentationFormat>
  <Paragraphs>368</Paragraphs>
  <Slides>27</Slides>
  <Notes>24</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Office Theme</vt:lpstr>
      <vt:lpstr>3_Office Theme</vt:lpstr>
      <vt:lpstr>Pivotal Main</vt:lpstr>
      <vt:lpstr>1_Pivotal Main</vt:lpstr>
      <vt:lpstr>PowerPoint Presentation</vt:lpstr>
      <vt:lpstr>Agenda</vt:lpstr>
      <vt:lpstr>PowerPoint Presentation</vt:lpstr>
      <vt:lpstr>Disruption to Enterprise IT is Already Here</vt:lpstr>
      <vt:lpstr>Fortune 500 Companies are Using Cloud Native Deployment Models</vt:lpstr>
      <vt:lpstr>Monolithic Architectures Drive Complex Manual Deployment and Water Fall Release Cycles</vt:lpstr>
      <vt:lpstr>PowerPoint Presentation</vt:lpstr>
      <vt:lpstr>What is Cloud Native?</vt:lpstr>
      <vt:lpstr>What are Microservices?</vt:lpstr>
      <vt:lpstr>Trend Toward New Lightweight Architecture</vt:lpstr>
      <vt:lpstr>One-Size-Fits-All Methodologies are an Anti-Pattern to the Business</vt:lpstr>
      <vt:lpstr>Agile Disruptive Companies use Non-traditional, Modular Approaches to Software Systems</vt:lpstr>
      <vt:lpstr>However… Microservices are Hard</vt:lpstr>
      <vt:lpstr>PowerPoint Presentation</vt:lpstr>
      <vt:lpstr>Cloud Native Platforms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 Delivery High Quality Software, Faster and Continuously From Idea to Production</vt:lpstr>
      <vt:lpstr>Find your Spot on the Cloud Native Maturity Model</vt:lpstr>
      <vt:lpstr>PowerPoint Presentation</vt:lpstr>
      <vt:lpstr>PowerPoint Presentation</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253</cp:revision>
  <dcterms:created xsi:type="dcterms:W3CDTF">2015-10-05T21:15:00Z</dcterms:created>
  <dcterms:modified xsi:type="dcterms:W3CDTF">2016-06-08T18:51:13Z</dcterms:modified>
  <cp:category/>
</cp:coreProperties>
</file>